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8" r:id="rId2"/>
    <p:sldId id="256" r:id="rId3"/>
    <p:sldId id="257" r:id="rId4"/>
    <p:sldId id="258" r:id="rId5"/>
    <p:sldId id="259" r:id="rId6"/>
    <p:sldId id="273" r:id="rId7"/>
    <p:sldId id="260" r:id="rId8"/>
    <p:sldId id="261" r:id="rId9"/>
    <p:sldId id="272" r:id="rId10"/>
    <p:sldId id="262" r:id="rId11"/>
    <p:sldId id="274" r:id="rId12"/>
    <p:sldId id="263" r:id="rId13"/>
    <p:sldId id="275" r:id="rId14"/>
    <p:sldId id="264" r:id="rId15"/>
    <p:sldId id="265" r:id="rId16"/>
    <p:sldId id="276" r:id="rId17"/>
    <p:sldId id="266" r:id="rId18"/>
    <p:sldId id="267" r:id="rId19"/>
    <p:sldId id="268" r:id="rId20"/>
    <p:sldId id="269" r:id="rId21"/>
    <p:sldId id="277" r:id="rId22"/>
    <p:sldId id="270" r:id="rId23"/>
    <p:sldId id="271"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A8AB3C7-5F94-4A53-AED8-BB36216DD0AF}" type="datetimeFigureOut">
              <a:rPr lang="ar-SA" smtClean="0"/>
              <a:pPr/>
              <a:t>16/02/41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552B8FC-B0B3-450C-9B57-7521B6583789}"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A8AB3C7-5F94-4A53-AED8-BB36216DD0AF}" type="datetimeFigureOut">
              <a:rPr lang="ar-SA" smtClean="0"/>
              <a:pPr/>
              <a:t>16/02/41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552B8FC-B0B3-450C-9B57-7521B6583789}"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A8AB3C7-5F94-4A53-AED8-BB36216DD0AF}" type="datetimeFigureOut">
              <a:rPr lang="ar-SA" smtClean="0"/>
              <a:pPr/>
              <a:t>16/02/41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552B8FC-B0B3-450C-9B57-7521B6583789}"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A8AB3C7-5F94-4A53-AED8-BB36216DD0AF}" type="datetimeFigureOut">
              <a:rPr lang="ar-SA" smtClean="0"/>
              <a:pPr/>
              <a:t>16/02/41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552B8FC-B0B3-450C-9B57-7521B6583789}"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A8AB3C7-5F94-4A53-AED8-BB36216DD0AF}" type="datetimeFigureOut">
              <a:rPr lang="ar-SA" smtClean="0"/>
              <a:pPr/>
              <a:t>16/02/41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552B8FC-B0B3-450C-9B57-7521B6583789}"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A8AB3C7-5F94-4A53-AED8-BB36216DD0AF}" type="datetimeFigureOut">
              <a:rPr lang="ar-SA" smtClean="0"/>
              <a:pPr/>
              <a:t>16/02/41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552B8FC-B0B3-450C-9B57-7521B6583789}"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A8AB3C7-5F94-4A53-AED8-BB36216DD0AF}" type="datetimeFigureOut">
              <a:rPr lang="ar-SA" smtClean="0"/>
              <a:pPr/>
              <a:t>16/02/41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552B8FC-B0B3-450C-9B57-7521B6583789}"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A8AB3C7-5F94-4A53-AED8-BB36216DD0AF}" type="datetimeFigureOut">
              <a:rPr lang="ar-SA" smtClean="0"/>
              <a:pPr/>
              <a:t>16/02/41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552B8FC-B0B3-450C-9B57-7521B6583789}"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A8AB3C7-5F94-4A53-AED8-BB36216DD0AF}" type="datetimeFigureOut">
              <a:rPr lang="ar-SA" smtClean="0"/>
              <a:pPr/>
              <a:t>16/02/41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552B8FC-B0B3-450C-9B57-7521B6583789}"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A8AB3C7-5F94-4A53-AED8-BB36216DD0AF}" type="datetimeFigureOut">
              <a:rPr lang="ar-SA" smtClean="0"/>
              <a:pPr/>
              <a:t>16/02/41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552B8FC-B0B3-450C-9B57-7521B6583789}"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A8AB3C7-5F94-4A53-AED8-BB36216DD0AF}" type="datetimeFigureOut">
              <a:rPr lang="ar-SA" smtClean="0"/>
              <a:pPr/>
              <a:t>16/02/41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552B8FC-B0B3-450C-9B57-7521B6583789}"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A8AB3C7-5F94-4A53-AED8-BB36216DD0AF}" type="datetimeFigureOut">
              <a:rPr lang="ar-SA" smtClean="0"/>
              <a:pPr/>
              <a:t>16/02/41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552B8FC-B0B3-450C-9B57-7521B6583789}"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astronomy.case.edu/agnes/211.09/cosmic6.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Andromeda%E2%80%93Milky_Way_collision" TargetMode="External"/><Relationship Id="rId2" Type="http://schemas.openxmlformats.org/officeDocument/2006/relationships/hyperlink" Target="https://en.wikipedia.org/wiki/Sagittarius_Dwarf_Spheroidal_Galaxy"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PHOTO-2019-10-12-22-30-54.jpg"/>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72008"/>
            <a:ext cx="7668344" cy="6453336"/>
          </a:xfrm>
          <a:prstGeom prst="rect">
            <a:avLst/>
          </a:prstGeom>
          <a:solidFill>
            <a:schemeClr val="accent5">
              <a:lumMod val="50000"/>
              <a:alpha val="33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مستطيل 5"/>
          <p:cNvSpPr/>
          <p:nvPr/>
        </p:nvSpPr>
        <p:spPr>
          <a:xfrm>
            <a:off x="1458416" y="116632"/>
            <a:ext cx="6065912" cy="6247864"/>
          </a:xfrm>
          <a:prstGeom prst="rect">
            <a:avLst/>
          </a:prstGeom>
        </p:spPr>
        <p:txBody>
          <a:bodyPr wrap="square">
            <a:spAutoFit/>
          </a:bodyPr>
          <a:lstStyle/>
          <a:p>
            <a:pPr algn="ctr"/>
            <a:r>
              <a:rPr lang="ar-SA" sz="2000" b="1" u="sng" dirty="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دورة حياة الشمس </a:t>
            </a:r>
            <a:endParaRPr lang="ar-SA" sz="2000" b="1" u="sng" dirty="0" smtClean="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endParaRPr>
          </a:p>
          <a:p>
            <a:pPr algn="ctr"/>
            <a:r>
              <a:rPr lang="ar-SA" sz="2000" b="1" dirty="0" smtClean="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بدأت </a:t>
            </a:r>
            <a:r>
              <a:rPr lang="ar-SA" sz="2000" b="1" dirty="0" err="1">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الشمس </a:t>
            </a:r>
            <a:r>
              <a:rPr lang="ar-SA" sz="2000" b="1" dirty="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(وكواكب المجموعة الشمسية) من غيمة </a:t>
            </a:r>
            <a:r>
              <a:rPr lang="ar-SA" sz="2000" b="1" dirty="0" err="1">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سديمية</a:t>
            </a:r>
            <a:r>
              <a:rPr lang="ar-SA" sz="2000" b="1" dirty="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 هائلة جداً، يُقاس قطرها بالسنوات الضوئية، وهذا </a:t>
            </a:r>
            <a:r>
              <a:rPr lang="ar-SA" sz="2000" b="1" dirty="0" err="1">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السديم</a:t>
            </a:r>
            <a:r>
              <a:rPr lang="ar-SA" sz="2000" b="1" dirty="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 يحتوي على جميع العناصر الموجودة في الشمس وكواكب المجموعة </a:t>
            </a:r>
            <a:r>
              <a:rPr lang="ar-SA" sz="2000" b="1" dirty="0" err="1">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الشمسية.</a:t>
            </a:r>
            <a:r>
              <a:rPr lang="ar-SA" sz="2000" b="1" dirty="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 بدأت هذه المواد تتجمع بفعل الجاذبية، لتشكل لاحقاً الشمس في مركز المجموعة الشمسية، وهو مركز دوران المواد في الغيمة </a:t>
            </a:r>
            <a:r>
              <a:rPr lang="ar-SA" sz="2000" b="1" dirty="0" err="1">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السديمية</a:t>
            </a:r>
            <a:r>
              <a:rPr lang="ar-SA" sz="2000" b="1" dirty="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 وبعد وقتٍ طويل أصبحت الشمس في المرحلة التي نعرفها الآن، وستقضي الشمس 90% من عمرها في هذه المرحلة، أي ما يُعادل 10 مليارات سنة أرضية، وبالفعل فإن الشمس قد أنهت نصف </a:t>
            </a:r>
            <a:r>
              <a:rPr lang="ar-SA" sz="2000" b="1" dirty="0" err="1">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عمرها.</a:t>
            </a:r>
            <a:r>
              <a:rPr lang="ar-SA" sz="2000" b="1" dirty="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 وفي فترة شيخوخة الشمس يكون الهيدروجين قد انتهى تقريباً في قلب الشمس، عندها يبدأ الهيدروجين الموجود في قشرتها بالاندماج مسبّباً زيادةً هائلةً في حجم الشمس، وبذلك تصبح الشمس عملاقاً أحمر، وذلك لأنها بردت بسبب قلة الطاقة المنتجة في </a:t>
            </a:r>
            <a:r>
              <a:rPr lang="ar-SA" sz="2000" b="1" dirty="0" err="1">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قلبها.</a:t>
            </a:r>
            <a:r>
              <a:rPr lang="ar-SA" sz="2000" b="1" dirty="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[٧] ستنهي الشمس حياتها أخيراً بعد كل هذه المدة وفقاً </a:t>
            </a:r>
            <a:r>
              <a:rPr lang="ar-SA" sz="2000" b="1" dirty="0" err="1">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للسناريو</a:t>
            </a:r>
            <a:r>
              <a:rPr lang="ar-SA" sz="2000" b="1" dirty="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 الذي مات فيه أسلافها؛ حيث إنها وبسبب قلة الاندماجات النووية في القشرة والمركز ستبدأ </a:t>
            </a:r>
            <a:r>
              <a:rPr lang="ar-SA" sz="2000" b="1" dirty="0" err="1">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بالانكماش </a:t>
            </a:r>
            <a:r>
              <a:rPr lang="ar-SA" sz="2000" b="1" dirty="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"لتشهق شهقتها الأخيرة"، وتتمدد مجدداً ولكن هذه المرة بسبب اندماج </a:t>
            </a:r>
            <a:r>
              <a:rPr lang="ar-SA" sz="2000" b="1" dirty="0" err="1">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الهيليوم</a:t>
            </a:r>
            <a:r>
              <a:rPr lang="ar-SA" sz="2000" b="1" dirty="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 وستبدأ بالتقشر نحو الخارج؛ أي أنها ستخسر جزءاً من المواد المشكّلة لها في الفضاء، وسيتجمع ما بقي من مادة في المركز ليتشكل قزمٌ أبيض لا يقوى على إنتاج </a:t>
            </a:r>
            <a:r>
              <a:rPr lang="ar-SA" sz="2000" b="1" dirty="0" smtClean="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rPr>
              <a:t>الطاقة</a:t>
            </a:r>
            <a:endParaRPr lang="ar-SA" sz="2000" b="1" dirty="0">
              <a:solidFill>
                <a:schemeClr val="accent5">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pngtree-original-hand-drawn-illustration-cosmic-exploration-astronaut-planet-png-image_3772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504056"/>
            <a:ext cx="6192688" cy="5373216"/>
          </a:xfrm>
          <a:prstGeom prst="rect">
            <a:avLst/>
          </a:prstGeom>
          <a:solidFill>
            <a:schemeClr val="accent2">
              <a:lumMod val="75000"/>
              <a:alpha val="36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effectLst>
                <a:glow rad="228600">
                  <a:schemeClr val="accent1">
                    <a:satMod val="175000"/>
                    <a:alpha val="40000"/>
                  </a:schemeClr>
                </a:glow>
              </a:effectLst>
            </a:endParaRPr>
          </a:p>
        </p:txBody>
      </p:sp>
      <p:sp>
        <p:nvSpPr>
          <p:cNvPr id="1025" name="Rectangle 1"/>
          <p:cNvSpPr>
            <a:spLocks noChangeArrowheads="1"/>
          </p:cNvSpPr>
          <p:nvPr/>
        </p:nvSpPr>
        <p:spPr bwMode="auto">
          <a:xfrm>
            <a:off x="1547664" y="1042392"/>
            <a:ext cx="6048672" cy="4258816"/>
          </a:xfrm>
          <a:prstGeom prst="rect">
            <a:avLst/>
          </a:prstGeom>
          <a:noFill/>
          <a:ln w="9525">
            <a:noFill/>
            <a:miter lim="800000"/>
            <a:headEnd/>
            <a:tailEnd/>
          </a:ln>
          <a:effectLst/>
        </p:spPr>
        <p:txBody>
          <a:bodyPr vert="horz" wrap="square" lIns="0" tIns="0" rIns="0" bIns="133308"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rial"/>
                <a:cs typeface="Arial" pitchFamily="34" charset="0"/>
              </a:rPr>
              <a:t> </a:t>
            </a:r>
            <a:r>
              <a:rPr kumimoji="0" lang="ar-SA" sz="36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هل تعرف جميع أسماء الكواكب في نظامنا </a:t>
            </a:r>
            <a:r>
              <a:rPr kumimoji="0" lang="ar-SA" sz="36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الشمسي؟</a:t>
            </a:r>
            <a:endParaRPr kumimoji="0" lang="ar-SA" sz="36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36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لكثير منا يعتقد أنه يعرف كل الكواكب الموجودة في نظامنا الشمسي، فالكواكب المعروفة هي، عطارد، الزهرة، الأرض، المريخ، المشتري، زحل، أورانوس،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نيبتون.</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يوجد أيضاً بلوتو ولكن بعد عام 2006</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لم يعد بلوتو مصنفاً ككوكب، بل أصبح من فئة الكواكب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القزمة </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(الصغيرة</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a:t>
            </a:r>
            <a:endParaRPr kumimoji="0" lang="ar-SA" sz="105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طبعاً بلوتو ليس الكوكب القزم الوحيد هنا فمثلاً يوجد،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سيريس</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إيريس</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ماكي</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ماكي</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هاومِيا</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سِيدْنا،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أوركاس</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كواوار</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إكسايان</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فيرنا، كي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وس</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والعديد من الكواكب التي لم تعطى أسماء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رسمية.</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ويعد كويكب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سيريس</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مميزاً لأن مساره الدائري حول الشمس </a:t>
            </a:r>
            <a:r>
              <a:rPr kumimoji="0" lang="ar-SA" sz="2000" b="1" i="0" u="none" strike="noStrike" cap="none" normalizeH="0" baseline="0" dirty="0" err="1"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يتموضع</a:t>
            </a:r>
            <a:r>
              <a:rPr kumimoji="0" lang="ar-SA" sz="2000" b="1" i="0" u="none" strike="noStrike" cap="none" normalizeH="0" baseline="0" dirty="0" smtClean="0">
                <a:ln>
                  <a:noFill/>
                </a:ln>
                <a:solidFill>
                  <a:schemeClr val="accent5">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alyssa"/>
                <a:cs typeface="Arial" pitchFamily="34" charset="0"/>
              </a:rPr>
              <a:t> بين المريخ والمشتري.</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olar system.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72008"/>
            <a:ext cx="6192688" cy="6669360"/>
          </a:xfrm>
          <a:prstGeom prst="rect">
            <a:avLst/>
          </a:prstGeom>
          <a:solidFill>
            <a:schemeClr val="accent6">
              <a:lumMod val="50000"/>
              <a:alpha val="31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ستطيل 4"/>
          <p:cNvSpPr/>
          <p:nvPr/>
        </p:nvSpPr>
        <p:spPr>
          <a:xfrm>
            <a:off x="3088051" y="692696"/>
            <a:ext cx="2951449" cy="461665"/>
          </a:xfrm>
          <a:prstGeom prst="rect">
            <a:avLst/>
          </a:prstGeom>
        </p:spPr>
        <p:txBody>
          <a:bodyPr wrap="none">
            <a:spAutoFit/>
          </a:bodyPr>
          <a:lstStyle/>
          <a:p>
            <a:pPr algn="ctr" fontAlgn="base"/>
            <a:r>
              <a:rPr lang="ar-SA" sz="2400" u="sng"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ماهي</a:t>
            </a:r>
            <a:r>
              <a:rPr lang="ar-SA"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ar-SA" sz="2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حقيقة الثقب </a:t>
            </a:r>
            <a:r>
              <a:rPr lang="ar-SA" sz="24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الاسود؟</a:t>
            </a:r>
            <a:endParaRPr lang="ar-SA" sz="2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6" name="مستطيل 5"/>
          <p:cNvSpPr/>
          <p:nvPr/>
        </p:nvSpPr>
        <p:spPr>
          <a:xfrm>
            <a:off x="1763688" y="1340768"/>
            <a:ext cx="5688632" cy="4524315"/>
          </a:xfrm>
          <a:prstGeom prst="rect">
            <a:avLst/>
          </a:prstGeom>
        </p:spPr>
        <p:txBody>
          <a:bodyPr wrap="square">
            <a:spAutoFit/>
          </a:bodyPr>
          <a:lstStyle/>
          <a:p>
            <a:pPr algn="ctr"/>
            <a:r>
              <a:rPr lang="ar-SA" sz="2400" b="1" dirty="0" smtClean="0">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لدى </a:t>
            </a:r>
            <a:r>
              <a:rPr lang="ar-SA" sz="2400" b="1" dirty="0">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ذِكر الثقب الأسود، يتخيله الأغلبية على شكل قرص ثنائي البعد يجذب كل شيء نحوه من جانب واحد ولا يظهر الجانب </a:t>
            </a:r>
            <a:r>
              <a:rPr lang="ar-SA" sz="2400" b="1" dirty="0" err="1">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الآخر </a:t>
            </a:r>
            <a:r>
              <a:rPr lang="ar-SA" sz="2400" b="1" dirty="0">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(أي كأنه ثقب فعلي في الفضاء يجذب الأشياء إلى حفرة عميقة)، وهذا ليس بغريب نظراً لاستخدام أفلام الخيال العلمي وعروض التلفزيون المعنى الحرفي للتسمية المجازية، ثقب وأسود، وتصويرها له على هذا </a:t>
            </a:r>
            <a:r>
              <a:rPr lang="ar-SA" sz="2400" b="1" dirty="0" smtClean="0">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الأساس</a:t>
            </a:r>
            <a:r>
              <a:rPr lang="ar-SA" sz="2400" b="1" dirty="0">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rPr>
              <a:t> ولكن في الحقيقة</a:t>
            </a:r>
            <a:r>
              <a:rPr lang="ar-SA" sz="2400" b="1" dirty="0">
                <a:solidFill>
                  <a:schemeClr val="accent5">
                    <a:lumMod val="20000"/>
                    <a:lumOff val="80000"/>
                  </a:schemeClr>
                </a:solidFill>
                <a:effectLst>
                  <a:glow rad="228600">
                    <a:schemeClr val="accent3">
                      <a:satMod val="175000"/>
                      <a:alpha val="40000"/>
                    </a:schemeClr>
                  </a:glow>
                  <a:outerShdw blurRad="38100" dist="38100" dir="2700000" algn="tl">
                    <a:srgbClr val="000000">
                      <a:alpha val="43137"/>
                    </a:srgbClr>
                  </a:outerShdw>
                </a:effectLst>
              </a:rPr>
              <a:t> </a:t>
            </a:r>
            <a:r>
              <a:rPr lang="ar-SA" sz="2400" b="1" dirty="0" err="1">
                <a:solidFill>
                  <a:schemeClr val="accent5">
                    <a:lumMod val="20000"/>
                    <a:lumOff val="80000"/>
                  </a:schemeClr>
                </a:solidFill>
                <a:effectLst>
                  <a:glow rad="228600">
                    <a:schemeClr val="accent3">
                      <a:satMod val="175000"/>
                      <a:alpha val="40000"/>
                    </a:schemeClr>
                  </a:glow>
                  <a:outerShdw blurRad="38100" dist="38100" dir="2700000" algn="tl">
                    <a:srgbClr val="000000">
                      <a:alpha val="43137"/>
                    </a:srgbClr>
                  </a:outerShdw>
                </a:effectLst>
                <a:hlinkClick r:id="rId2"/>
              </a:rPr>
              <a:t>لايوجد</a:t>
            </a:r>
            <a:r>
              <a:rPr lang="ar-SA" sz="2400" b="1" dirty="0">
                <a:solidFill>
                  <a:schemeClr val="accent5">
                    <a:lumMod val="20000"/>
                    <a:lumOff val="80000"/>
                  </a:schemeClr>
                </a:solidFill>
                <a:effectLst>
                  <a:glow rad="228600">
                    <a:schemeClr val="accent3">
                      <a:satMod val="175000"/>
                      <a:alpha val="40000"/>
                    </a:schemeClr>
                  </a:glow>
                  <a:outerShdw blurRad="38100" dist="38100" dir="2700000" algn="tl">
                    <a:srgbClr val="000000">
                      <a:alpha val="43137"/>
                    </a:srgbClr>
                  </a:outerShdw>
                </a:effectLst>
                <a:hlinkClick r:id="rId2"/>
              </a:rPr>
              <a:t> فرق بين الثقب الأسود والنجم أو الكوكب من حيث الشكل</a:t>
            </a:r>
            <a:r>
              <a:rPr lang="ar-SA" sz="2400" b="1" dirty="0">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rPr>
              <a:t> فهو كروي الشكل، ويملك حقل جذب كبير جداً يعمل على سحب كل شيء باتجاهه من كل </a:t>
            </a:r>
            <a:r>
              <a:rPr lang="ar-SA" sz="2400" b="1" dirty="0" err="1">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rPr>
              <a:t>الإتجاهات</a:t>
            </a:r>
            <a:r>
              <a:rPr lang="ar-SA" sz="2400" b="1" dirty="0">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rPr>
              <a:t>، بسبب كثافته العالية، حتى </a:t>
            </a:r>
            <a:r>
              <a:rPr lang="ar-SA" sz="2400" b="1" dirty="0" err="1">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rPr>
              <a:t>الفوتونات</a:t>
            </a:r>
            <a:r>
              <a:rPr lang="ar-SA" sz="2400" b="1" dirty="0">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rPr>
              <a:t> لا </a:t>
            </a:r>
            <a:r>
              <a:rPr lang="ar-SA" sz="2400" b="1" dirty="0" err="1">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rPr>
              <a:t>تجنو</a:t>
            </a:r>
            <a:r>
              <a:rPr lang="ar-SA" sz="2400" b="1" dirty="0">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rPr>
              <a:t> من مغناطيسيته ولذلك نراه باللون الأسود.</a:t>
            </a:r>
            <a:endParaRPr lang="ar-SA" sz="2400" b="1" dirty="0">
              <a:solidFill>
                <a:schemeClr val="bg2">
                  <a:lumMod val="90000"/>
                </a:schemeClr>
              </a:solidFill>
              <a:effectLst>
                <a:glow rad="228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72008"/>
            <a:ext cx="6192688" cy="6669360"/>
          </a:xfrm>
          <a:prstGeom prst="rect">
            <a:avLst/>
          </a:prstGeom>
          <a:solidFill>
            <a:schemeClr val="bg2">
              <a:lumMod val="90000"/>
              <a:alpha val="36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accent5">
                  <a:lumMod val="20000"/>
                  <a:lumOff val="80000"/>
                </a:schemeClr>
              </a:solidFill>
            </a:endParaRPr>
          </a:p>
        </p:txBody>
      </p:sp>
      <p:sp>
        <p:nvSpPr>
          <p:cNvPr id="7" name="مستطيل 6"/>
          <p:cNvSpPr/>
          <p:nvPr/>
        </p:nvSpPr>
        <p:spPr>
          <a:xfrm>
            <a:off x="3431679" y="404664"/>
            <a:ext cx="2138726" cy="461665"/>
          </a:xfrm>
          <a:prstGeom prst="rect">
            <a:avLst/>
          </a:prstGeom>
        </p:spPr>
        <p:txBody>
          <a:bodyPr wrap="none">
            <a:spAutoFit/>
          </a:bodyPr>
          <a:lstStyle/>
          <a:p>
            <a:pPr fontAlgn="base"/>
            <a:r>
              <a:rPr lang="ar-SA" sz="2400" u="sng" dirty="0">
                <a:ln w="18415" cmpd="sng">
                  <a:solidFill>
                    <a:srgbClr val="FFFFFF"/>
                  </a:solidFill>
                  <a:prstDash val="solid"/>
                </a:ln>
                <a:solidFill>
                  <a:srgbClr val="FFFFFF"/>
                </a:solidFill>
                <a:effectLst>
                  <a:outerShdw blurRad="63500" dir="3600000" algn="tl" rotWithShape="0">
                    <a:srgbClr val="000000">
                      <a:alpha val="70000"/>
                    </a:srgbClr>
                  </a:outerShdw>
                </a:effectLst>
              </a:rPr>
              <a:t>الحياة خارج </a:t>
            </a:r>
            <a:r>
              <a:rPr lang="ar-SA"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الأرض</a:t>
            </a:r>
            <a:endParaRPr lang="ar-SA" sz="2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مستطيل 7"/>
          <p:cNvSpPr/>
          <p:nvPr/>
        </p:nvSpPr>
        <p:spPr>
          <a:xfrm>
            <a:off x="1853952" y="974333"/>
            <a:ext cx="5382344" cy="5262979"/>
          </a:xfrm>
          <a:prstGeom prst="rect">
            <a:avLst/>
          </a:prstGeom>
        </p:spPr>
        <p:txBody>
          <a:bodyPr wrap="square">
            <a:spAutoFit/>
          </a:bodyPr>
          <a:lstStyle/>
          <a:p>
            <a:pPr algn="ctr" fontAlgn="base"/>
            <a:r>
              <a:rPr lang="ar-SA" sz="2400" b="1" dirty="0">
                <a:solidFill>
                  <a:schemeClr val="accent5">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الحياة خارج الأرض يمكن أن تكون ممكنة في مكان ما من الفضاء، ولكن حتى اللحظة لا يوجد أدلة على هذا—أدلة معروفة للعموم على الأقل، ما نعرفه فعلاً أنه يوجد كواكب ممكن أن تقوم عليها حياة وتسمى </a:t>
            </a:r>
            <a:r>
              <a:rPr lang="en-US" sz="2400" b="1" dirty="0">
                <a:solidFill>
                  <a:schemeClr val="accent5">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Habitable </a:t>
            </a:r>
            <a:r>
              <a:rPr lang="en-US" sz="2400" b="1" dirty="0" err="1">
                <a:solidFill>
                  <a:schemeClr val="accent5">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Exoplanets</a:t>
            </a:r>
            <a:r>
              <a:rPr lang="en-US" sz="2400" b="1" dirty="0">
                <a:solidFill>
                  <a:schemeClr val="accent5">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 (</a:t>
            </a:r>
            <a:r>
              <a:rPr lang="ar-SA" sz="2400" b="1" dirty="0">
                <a:solidFill>
                  <a:schemeClr val="accent5">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الكواكب الخارجية القابلة للسكن)، حتى الآن وجدنا 50 كوكبا مماثلا وبعضها قريب للغاية على بعد 20 سنة </a:t>
            </a:r>
            <a:r>
              <a:rPr lang="ar-SA" sz="2400" b="1" dirty="0" err="1">
                <a:solidFill>
                  <a:schemeClr val="accent5">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ضوئية.</a:t>
            </a:r>
            <a:r>
              <a:rPr lang="ar-SA" sz="2400" b="1" dirty="0">
                <a:solidFill>
                  <a:schemeClr val="accent5">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 ولكن حتى هذه اللحظة لا نملك أي طريقة للتأكد من أن هذه الكواكب هي أهل للحياة فعليا.</a:t>
            </a:r>
          </a:p>
          <a:p>
            <a:pPr algn="ctr" fontAlgn="base"/>
            <a:r>
              <a:rPr lang="ar-SA" sz="2400" b="1" dirty="0">
                <a:solidFill>
                  <a:schemeClr val="accent5">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يجدر هنا الذكر وتصحيح الخطأ الشائع بأن السنة الضوئية هي زمن، إن السنة الضوئية هي مسافة وليست زمنا؛ هي المسافة التي يقطعها الضوء في سنة، علماً أن </a:t>
            </a:r>
            <a:r>
              <a:rPr lang="ar-SA" sz="2400" b="1" dirty="0" err="1">
                <a:solidFill>
                  <a:schemeClr val="accent5">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الضور</a:t>
            </a:r>
            <a:r>
              <a:rPr lang="ar-SA" sz="2400" b="1" dirty="0">
                <a:solidFill>
                  <a:schemeClr val="accent5">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 يقطع مسافة 3</a:t>
            </a:r>
            <a:r>
              <a:rPr lang="en-US" sz="2400" b="1" dirty="0">
                <a:solidFill>
                  <a:schemeClr val="accent5">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X10^5 </a:t>
            </a:r>
            <a:r>
              <a:rPr lang="ar-SA" sz="2400" b="1" dirty="0">
                <a:solidFill>
                  <a:schemeClr val="accent5">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كم في الثانية، حاولوا حساب الناتج.</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pngtree-hand-painted-beautiful-space-universe-good-night-background-template-skybannerposter-backgroundbackground-image_50839.jpg"/>
          <p:cNvPicPr>
            <a:picLocks noChangeAspect="1"/>
          </p:cNvPicPr>
          <p:nvPr/>
        </p:nvPicPr>
        <p:blipFill>
          <a:blip r:embed="rId2" cstate="print"/>
          <a:stretch>
            <a:fillRect/>
          </a:stretch>
        </p:blipFill>
        <p:spPr>
          <a:xfrm>
            <a:off x="0" y="85700"/>
            <a:ext cx="9144000" cy="67723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72008"/>
            <a:ext cx="6192688" cy="6669360"/>
          </a:xfrm>
          <a:prstGeom prst="rect">
            <a:avLst/>
          </a:prstGeom>
          <a:solidFill>
            <a:schemeClr val="accent4">
              <a:lumMod val="60000"/>
              <a:lumOff val="40000"/>
              <a:alpha val="31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مستطيل 5"/>
          <p:cNvSpPr/>
          <p:nvPr/>
        </p:nvSpPr>
        <p:spPr>
          <a:xfrm>
            <a:off x="1997968" y="1844824"/>
            <a:ext cx="5238328" cy="4154984"/>
          </a:xfrm>
          <a:prstGeom prst="rect">
            <a:avLst/>
          </a:prstGeom>
        </p:spPr>
        <p:txBody>
          <a:bodyPr wrap="square">
            <a:spAutoFit/>
          </a:bodyPr>
          <a:lstStyle/>
          <a:p>
            <a:pPr algn="ctr"/>
            <a:r>
              <a:rPr lang="ar-SA"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هل علمت بأن مجرتنا درب التبانة </a:t>
            </a:r>
            <a:r>
              <a:rPr lang="en-US"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The Milky Way </a:t>
            </a:r>
            <a:r>
              <a:rPr lang="ar-SA"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تتصادم الآن مع مجرة أخرى أصغر بكثير، مجرة معروفة باسم </a:t>
            </a:r>
            <a:r>
              <a:rPr lang="en-US"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hlinkClick r:id="rId2"/>
              </a:rPr>
              <a:t>Sagittarius Dwarf Elliptical Galaxy</a:t>
            </a:r>
            <a:r>
              <a:rPr lang="en-US"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 </a:t>
            </a:r>
            <a:r>
              <a:rPr lang="ar-SA"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وهي حالياً على بعد 70,000 سنة ضوئية من </a:t>
            </a:r>
            <a:r>
              <a:rPr lang="ar-SA" sz="2400" b="1" dirty="0" err="1">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الأرض.</a:t>
            </a:r>
            <a:r>
              <a:rPr lang="ar-SA"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 ولكن التصادم لا يكون كتصادم كوكبين أو نجمين </a:t>
            </a:r>
            <a:r>
              <a:rPr lang="ar-SA" sz="2400" b="1" dirty="0" err="1">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ببعضهما</a:t>
            </a:r>
            <a:r>
              <a:rPr lang="ar-SA"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 بل تندمج المجرتان مع بعض، كما سيحدث أيضا بعد عدة مليارات من السنين عندما ستندمج </a:t>
            </a:r>
            <a:r>
              <a:rPr lang="ar-SA"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hlinkClick r:id="rId3"/>
              </a:rPr>
              <a:t>مجرتنا مع مجرة </a:t>
            </a:r>
            <a:r>
              <a:rPr lang="ar-SA" sz="2400" b="1" dirty="0" err="1">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hlinkClick r:id="rId3"/>
              </a:rPr>
              <a:t>أندروميدا</a:t>
            </a:r>
            <a:r>
              <a:rPr lang="ar-SA"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 </a:t>
            </a:r>
            <a:r>
              <a:rPr lang="ar-SA" sz="2400" b="1" dirty="0" err="1">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a:t>
            </a:r>
            <a:r>
              <a:rPr lang="en-US"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Andromeda Galaxy“ </a:t>
            </a:r>
            <a:r>
              <a:rPr lang="ar-SA"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وستشكلان مجرة أكبر بكثير من مجرتنا </a:t>
            </a:r>
            <a:r>
              <a:rPr lang="ar-SA" sz="2400" b="1" dirty="0" err="1">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وهي ”</a:t>
            </a:r>
            <a:r>
              <a:rPr lang="en-US"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The </a:t>
            </a:r>
            <a:r>
              <a:rPr lang="en-US" sz="2400" b="1" dirty="0" err="1">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Milkdromeda</a:t>
            </a:r>
            <a:r>
              <a:rPr lang="en-US"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rPr>
              <a:t> Galaxy“.</a:t>
            </a:r>
            <a:endParaRPr lang="ar-SA" sz="2400" b="1" dirty="0">
              <a:solidFill>
                <a:schemeClr val="bg2">
                  <a:lumMod val="90000"/>
                </a:schemeClr>
              </a:solidFill>
              <a:effectLst>
                <a:glow rad="228600">
                  <a:schemeClr val="accent4">
                    <a:satMod val="175000"/>
                    <a:alpha val="40000"/>
                  </a:schemeClr>
                </a:glow>
                <a:outerShdw blurRad="38100" dist="38100" dir="2700000" algn="tl">
                  <a:srgbClr val="000000">
                    <a:alpha val="43137"/>
                  </a:srgbClr>
                </a:outerShdw>
              </a:effectLst>
            </a:endParaRPr>
          </a:p>
        </p:txBody>
      </p:sp>
      <p:sp>
        <p:nvSpPr>
          <p:cNvPr id="9" name="مستطيل 8"/>
          <p:cNvSpPr/>
          <p:nvPr/>
        </p:nvSpPr>
        <p:spPr>
          <a:xfrm>
            <a:off x="3444299" y="620688"/>
            <a:ext cx="1986442" cy="523220"/>
          </a:xfrm>
          <a:prstGeom prst="rect">
            <a:avLst/>
          </a:prstGeom>
        </p:spPr>
        <p:txBody>
          <a:bodyPr wrap="none">
            <a:spAutoFit/>
          </a:bodyPr>
          <a:lstStyle/>
          <a:p>
            <a:pPr algn="ctr" fontAlgn="base"/>
            <a:r>
              <a:rPr lang="ar-SA" sz="2800" u="sng" dirty="0">
                <a:ln w="18415" cmpd="sng">
                  <a:solidFill>
                    <a:srgbClr val="FFFFFF"/>
                  </a:solidFill>
                  <a:prstDash val="solid"/>
                </a:ln>
                <a:solidFill>
                  <a:srgbClr val="FFFFFF"/>
                </a:solidFill>
                <a:effectLst>
                  <a:outerShdw blurRad="63500" dir="3600000" algn="tl" rotWithShape="0">
                    <a:srgbClr val="000000">
                      <a:alpha val="70000"/>
                    </a:srgbClr>
                  </a:outerShdw>
                </a:effectLst>
              </a:rPr>
              <a:t>تصادم المجرات</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72008"/>
            <a:ext cx="6192688" cy="6669360"/>
          </a:xfrm>
          <a:prstGeom prst="rect">
            <a:avLst/>
          </a:prstGeom>
          <a:solidFill>
            <a:schemeClr val="tx2">
              <a:alpha val="23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مستطيل 6"/>
          <p:cNvSpPr/>
          <p:nvPr/>
        </p:nvSpPr>
        <p:spPr>
          <a:xfrm>
            <a:off x="2286000" y="980728"/>
            <a:ext cx="4572000" cy="4893647"/>
          </a:xfrm>
          <a:prstGeom prst="rect">
            <a:avLst/>
          </a:prstGeom>
        </p:spPr>
        <p:txBody>
          <a:bodyPr>
            <a:spAutoFit/>
          </a:bodyPr>
          <a:lstStyle/>
          <a:p>
            <a:pPr algn="ctr"/>
            <a:r>
              <a:rPr lang="ar-SA" sz="3200" u="sng"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سرعة الضوء</a:t>
            </a:r>
            <a:r>
              <a:rPr lang="ar-SA" sz="3200" u="sng"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 </a:t>
            </a:r>
            <a:endParaRPr lang="ar-SA" sz="3200" u="sng"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endParaRPr>
          </a:p>
          <a:p>
            <a:pPr algn="ctr"/>
            <a:endParaRPr lang="ar-SA" sz="3200" u="sng"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endParaRPr>
          </a:p>
          <a:p>
            <a:pPr algn="ctr"/>
            <a:endParaRPr lang="ar-SA" sz="3200" u="sng"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endParaRPr>
          </a:p>
          <a:p>
            <a:pPr algn="ctr"/>
            <a:r>
              <a:rPr lang="ar-SA" sz="24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لكي </a:t>
            </a:r>
            <a:r>
              <a:rPr lang="ar-SA"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يصل ضوء </a:t>
            </a:r>
            <a:r>
              <a:rPr lang="ar-SA" sz="24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الشمس </a:t>
            </a:r>
            <a:r>
              <a:rPr lang="ar-SA"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 من سطح </a:t>
            </a:r>
            <a:r>
              <a:rPr lang="ar-SA" sz="24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الشمس </a:t>
            </a:r>
            <a:r>
              <a:rPr lang="ar-SA"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 </a:t>
            </a:r>
            <a:r>
              <a:rPr lang="ar-SA" sz="24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الينا </a:t>
            </a:r>
            <a:r>
              <a:rPr lang="ar-SA"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 سطح كوكب </a:t>
            </a:r>
            <a:r>
              <a:rPr lang="ar-SA" sz="24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الأرض </a:t>
            </a:r>
            <a:r>
              <a:rPr lang="ar-SA"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 يستغرق حوالي 8 دقائق </a:t>
            </a:r>
            <a:r>
              <a:rPr lang="ar-SA" sz="24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و13</a:t>
            </a:r>
            <a:r>
              <a:rPr lang="ar-SA"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 ثانية لقطع تلك المسافة من سطح الشمس إلى كوكب </a:t>
            </a:r>
            <a:r>
              <a:rPr lang="ar-SA" sz="24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الأرض .</a:t>
            </a:r>
            <a:r>
              <a:rPr lang="ar-SA"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 و سرعة الضوء أو كما يرمز لها فيزيائيا الثابتة </a:t>
            </a:r>
            <a:r>
              <a:rPr lang="en-US"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c : </a:t>
            </a:r>
            <a:r>
              <a:rPr lang="ar-SA"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هي أقصى سرعة تستطيع أن تسافر </a:t>
            </a:r>
            <a:r>
              <a:rPr lang="ar-SA" sz="24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بها</a:t>
            </a:r>
            <a:r>
              <a:rPr lang="ar-SA"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 كل أشكال الطاقة  أو المعلومات في الفضاء بصفة </a:t>
            </a:r>
            <a:r>
              <a:rPr lang="ar-SA" sz="24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عامة ...</a:t>
            </a:r>
            <a:r>
              <a:rPr lang="ar-SA" sz="24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t/>
            </a:r>
            <a:br>
              <a:rPr lang="ar-SA" sz="24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rPr>
            </a:br>
            <a:endParaRPr lang="ar-SA" sz="24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72008"/>
            <a:ext cx="6192688" cy="6669360"/>
          </a:xfrm>
          <a:prstGeom prst="rect">
            <a:avLst/>
          </a:prstGeom>
          <a:solidFill>
            <a:schemeClr val="accent6">
              <a:alpha val="53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009" name="Rectangle 1"/>
          <p:cNvSpPr>
            <a:spLocks noChangeArrowheads="1"/>
          </p:cNvSpPr>
          <p:nvPr/>
        </p:nvSpPr>
        <p:spPr bwMode="auto">
          <a:xfrm>
            <a:off x="1763688" y="1810556"/>
            <a:ext cx="5616624"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من الواضح أن الأمطار التي تتساقط على كوكبنا هي عبارة عن قطرات ماء و أحيانا الثلج المكون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للماء </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ولكن ... !</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كيف هي الأمطار في كواكب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أخرى ؟</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هل كنت تظن أنها على شكل قطرات ماء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أيضا ؟</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للأسف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دعني</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أخبرك أنك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مخطئ </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لأن كوكب الأرض هو الوحيد الذي يحتوي على ماء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سائل .</a:t>
            </a:r>
            <a:endParaRPr kumimoji="0" lang="ar-SA" sz="44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أول أنواع المطر هو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الألماس !</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حيث يسقط حوالي 1000 طن من الالماس كل سنة على كوكب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زحل .</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الالماس تتساقط ايضا على كل من نبتون و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المشتري </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فلول سافرت الى هذه الكواكب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لاصبحت</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اغنى سكان هذا الكون و ليس الأرض فقط</a:t>
            </a:r>
            <a:r>
              <a:rPr kumimoji="0" lang="ar-SA" sz="44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a:r>
            <a:br>
              <a:rPr kumimoji="0" lang="ar-SA" sz="44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b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توجد انواع اخرى مثل الامطار الحمضية التي تتساقط على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الزهرة </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اما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تيتان</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و هو أحد اقمار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زحل </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فيشهد عواصف قوية من غاز </a:t>
            </a:r>
            <a:r>
              <a:rPr kumimoji="0" lang="ar-SA" sz="2000" b="1" i="0" u="none" strike="noStrike" cap="none" normalizeH="0" baseline="0" dirty="0" err="1"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الميثان.</a:t>
            </a:r>
            <a: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t/>
            </a:r>
            <a:br>
              <a:rPr kumimoji="0" lang="ar-SA" sz="20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rPr>
            </a:br>
            <a:endParaRPr kumimoji="0" lang="ar-SA" sz="44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مستطيل 4"/>
          <p:cNvSpPr/>
          <p:nvPr/>
        </p:nvSpPr>
        <p:spPr>
          <a:xfrm>
            <a:off x="1434121" y="332656"/>
            <a:ext cx="5226111" cy="646331"/>
          </a:xfrm>
          <a:prstGeom prst="rect">
            <a:avLst/>
          </a:prstGeom>
        </p:spPr>
        <p:txBody>
          <a:bodyPr wrap="none">
            <a:spAutoFit/>
          </a:bodyPr>
          <a:lstStyle/>
          <a:p>
            <a:r>
              <a:rPr lang="ar-SA"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كيف هو المطر في باقي </a:t>
            </a:r>
            <a:r>
              <a:rPr lang="ar-SA"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الكواكب ؟</a:t>
            </a:r>
            <a:endParaRPr lang="ar-SA"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plato_exoplanets.jpg"/>
          <p:cNvPicPr>
            <a:picLocks noChangeAspect="1"/>
          </p:cNvPicPr>
          <p:nvPr/>
        </p:nvPicPr>
        <p:blipFill>
          <a:blip r:embed="rId2" cstate="print"/>
          <a:stretch>
            <a:fillRect/>
          </a:stretch>
        </p:blipFill>
        <p:spPr>
          <a:xfrm>
            <a:off x="-36512" y="0"/>
            <a:ext cx="9180512" cy="6858000"/>
          </a:xfrm>
          <a:prstGeom prst="rect">
            <a:avLst/>
          </a:prstGeom>
        </p:spPr>
      </p:pic>
      <p:sp>
        <p:nvSpPr>
          <p:cNvPr id="5" name="مربع نص 4"/>
          <p:cNvSpPr txBox="1"/>
          <p:nvPr/>
        </p:nvSpPr>
        <p:spPr>
          <a:xfrm>
            <a:off x="2627784" y="4581128"/>
            <a:ext cx="6233403" cy="1446550"/>
          </a:xfrm>
          <a:prstGeom prst="rect">
            <a:avLst/>
          </a:prstGeom>
          <a:gradFill flip="none" rotWithShape="1">
            <a:gsLst>
              <a:gs pos="0">
                <a:schemeClr val="accent5">
                  <a:lumMod val="50000"/>
                  <a:shade val="30000"/>
                  <a:satMod val="115000"/>
                  <a:alpha val="7000"/>
                </a:schemeClr>
              </a:gs>
              <a:gs pos="50000">
                <a:schemeClr val="accent5">
                  <a:lumMod val="50000"/>
                  <a:shade val="67500"/>
                  <a:satMod val="115000"/>
                </a:schemeClr>
              </a:gs>
              <a:gs pos="100000">
                <a:schemeClr val="accent5">
                  <a:lumMod val="50000"/>
                  <a:shade val="100000"/>
                  <a:satMod val="115000"/>
                </a:schemeClr>
              </a:gs>
            </a:gsLst>
            <a:path path="circle">
              <a:fillToRect r="100000" b="100000"/>
            </a:path>
            <a:tileRect l="-100000" t="-100000"/>
          </a:gradFill>
          <a:ln>
            <a:noFill/>
          </a:ln>
        </p:spPr>
        <p:txBody>
          <a:bodyPr wrap="square" rtlCol="1">
            <a:spAutoFit/>
          </a:bodyPr>
          <a:lstStyle/>
          <a:p>
            <a:pPr algn="ctr"/>
            <a:r>
              <a:rPr lang="ar-SA" sz="44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Calibri" pitchFamily="34" charset="0"/>
                <a:cs typeface="Calibri" pitchFamily="34" charset="0"/>
              </a:rPr>
              <a:t>يوم  الفضاء العالمي</a:t>
            </a:r>
          </a:p>
          <a:p>
            <a:pPr algn="ctr"/>
            <a:r>
              <a:rPr lang="ar-SA" sz="44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Calibri" pitchFamily="34" charset="0"/>
                <a:cs typeface="Calibri" pitchFamily="34" charset="0"/>
              </a:rPr>
              <a:t>الابتدائية  122</a:t>
            </a:r>
            <a:endParaRPr lang="ar-SA" sz="44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Calibri" pitchFamily="34" charset="0"/>
              <a:cs typeface="Calibri" pitchFamily="34" charset="0"/>
            </a:endParaRPr>
          </a:p>
        </p:txBody>
      </p:sp>
      <p:sp>
        <p:nvSpPr>
          <p:cNvPr id="6" name="مربع نص 5"/>
          <p:cNvSpPr txBox="1"/>
          <p:nvPr/>
        </p:nvSpPr>
        <p:spPr>
          <a:xfrm>
            <a:off x="5311189" y="6218148"/>
            <a:ext cx="3684022" cy="523220"/>
          </a:xfrm>
          <a:prstGeom prst="rect">
            <a:avLst/>
          </a:prstGeom>
          <a:noFill/>
        </p:spPr>
        <p:txBody>
          <a:bodyPr wrap="none" rtlCol="1">
            <a:spAutoFit/>
          </a:bodyPr>
          <a:lstStyle/>
          <a:p>
            <a:r>
              <a:rPr lang="ar-SA" sz="2800" b="1" dirty="0" smtClean="0">
                <a:solidFill>
                  <a:schemeClr val="accent6">
                    <a:lumMod val="20000"/>
                    <a:lumOff val="80000"/>
                  </a:schemeClr>
                </a:solidFill>
                <a:latin typeface="Calibri" pitchFamily="34" charset="0"/>
                <a:cs typeface="Calibri" pitchFamily="34" charset="0"/>
              </a:rPr>
              <a:t>رائدة </a:t>
            </a:r>
            <a:r>
              <a:rPr lang="ar-SA" sz="2800" b="1" dirty="0" err="1" smtClean="0">
                <a:solidFill>
                  <a:schemeClr val="accent6">
                    <a:lumMod val="20000"/>
                    <a:lumOff val="80000"/>
                  </a:schemeClr>
                </a:solidFill>
                <a:latin typeface="Calibri" pitchFamily="34" charset="0"/>
                <a:cs typeface="Calibri" pitchFamily="34" charset="0"/>
              </a:rPr>
              <a:t>النشاط </a:t>
            </a:r>
            <a:r>
              <a:rPr lang="ar-SA" sz="2800" b="1" dirty="0" smtClean="0">
                <a:solidFill>
                  <a:schemeClr val="accent6">
                    <a:lumMod val="20000"/>
                    <a:lumOff val="80000"/>
                  </a:schemeClr>
                </a:solidFill>
                <a:latin typeface="Calibri" pitchFamily="34" charset="0"/>
                <a:cs typeface="Calibri" pitchFamily="34" charset="0"/>
              </a:rPr>
              <a:t>: بدرية العصيي </a:t>
            </a:r>
            <a:endParaRPr lang="ar-SA" sz="2800" b="1" dirty="0">
              <a:solidFill>
                <a:schemeClr val="accent6">
                  <a:lumMod val="20000"/>
                  <a:lumOff val="80000"/>
                </a:schemeClr>
              </a:solidFill>
              <a:latin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116632"/>
            <a:ext cx="6192688" cy="6669360"/>
          </a:xfrm>
          <a:prstGeom prst="rect">
            <a:avLst/>
          </a:prstGeom>
          <a:gradFill flip="none" rotWithShape="1">
            <a:gsLst>
              <a:gs pos="0">
                <a:schemeClr val="tx2"/>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ستطيل 4"/>
          <p:cNvSpPr/>
          <p:nvPr/>
        </p:nvSpPr>
        <p:spPr>
          <a:xfrm>
            <a:off x="2286000" y="1908115"/>
            <a:ext cx="4572000" cy="4401205"/>
          </a:xfrm>
          <a:prstGeom prst="rect">
            <a:avLst/>
          </a:prstGeom>
        </p:spPr>
        <p:txBody>
          <a:bodyPr>
            <a:spAutoFit/>
          </a:bodyPr>
          <a:lstStyle/>
          <a:p>
            <a:pPr algn="ctr"/>
            <a:r>
              <a:rPr lang="ar-SA" sz="2800" b="1" dirty="0">
                <a:solidFill>
                  <a:schemeClr val="bg2">
                    <a:lumMod val="25000"/>
                  </a:schemeClr>
                </a:solidFill>
                <a:effectLst>
                  <a:outerShdw blurRad="38100" dist="38100" dir="2700000" algn="tl">
                    <a:srgbClr val="000000">
                      <a:alpha val="43137"/>
                    </a:srgbClr>
                  </a:outerShdw>
                </a:effectLst>
              </a:rPr>
              <a:t>الأمير سلطان بن سلمان أول رائد فضاء عربيّ مسلم يعدُّ صاحب السمو الملكيّ الأمير سلطان بن سلمان بن عبد العزيز آل سعود أول رائد فضاء عربيّ مُسلم، وولِدَ في المملكة العربيّة السعوديّة في 27 </a:t>
            </a:r>
            <a:r>
              <a:rPr lang="ar-SA" sz="2800" b="1" dirty="0" err="1">
                <a:solidFill>
                  <a:schemeClr val="bg2">
                    <a:lumMod val="25000"/>
                  </a:schemeClr>
                </a:solidFill>
                <a:effectLst>
                  <a:outerShdw blurRad="38100" dist="38100" dir="2700000" algn="tl">
                    <a:srgbClr val="000000">
                      <a:alpha val="43137"/>
                    </a:srgbClr>
                  </a:outerShdw>
                </a:effectLst>
              </a:rPr>
              <a:t>حزيران </a:t>
            </a:r>
            <a:r>
              <a:rPr lang="ar-SA" sz="2800" b="1" dirty="0">
                <a:solidFill>
                  <a:schemeClr val="bg2">
                    <a:lumMod val="25000"/>
                  </a:schemeClr>
                </a:solidFill>
                <a:effectLst>
                  <a:outerShdw blurRad="38100" dist="38100" dir="2700000" algn="tl">
                    <a:srgbClr val="000000">
                      <a:alpha val="43137"/>
                    </a:srgbClr>
                  </a:outerShdw>
                </a:effectLst>
              </a:rPr>
              <a:t>(يونيو) عام </a:t>
            </a:r>
            <a:r>
              <a:rPr lang="ar-SA" sz="2800" b="1" dirty="0" err="1">
                <a:solidFill>
                  <a:schemeClr val="bg2">
                    <a:lumMod val="25000"/>
                  </a:schemeClr>
                </a:solidFill>
                <a:effectLst>
                  <a:outerShdw blurRad="38100" dist="38100" dir="2700000" algn="tl">
                    <a:srgbClr val="000000">
                      <a:alpha val="43137"/>
                    </a:srgbClr>
                  </a:outerShdw>
                </a:effectLst>
              </a:rPr>
              <a:t>1956م</a:t>
            </a:r>
            <a:r>
              <a:rPr lang="ar-SA" sz="2800" b="1" dirty="0">
                <a:solidFill>
                  <a:schemeClr val="bg2">
                    <a:lumMod val="25000"/>
                  </a:schemeClr>
                </a:solidFill>
                <a:effectLst>
                  <a:outerShdw blurRad="38100" dist="38100" dir="2700000" algn="tl">
                    <a:srgbClr val="000000">
                      <a:alpha val="43137"/>
                    </a:srgbClr>
                  </a:outerShdw>
                </a:effectLst>
              </a:rPr>
              <a:t>، والموافق 19 من ذي القعدة من عام </a:t>
            </a:r>
            <a:r>
              <a:rPr lang="ar-SA" sz="2800" b="1" dirty="0" err="1">
                <a:solidFill>
                  <a:schemeClr val="bg2">
                    <a:lumMod val="25000"/>
                  </a:schemeClr>
                </a:solidFill>
                <a:effectLst>
                  <a:outerShdw blurRad="38100" dist="38100" dir="2700000" algn="tl">
                    <a:srgbClr val="000000">
                      <a:alpha val="43137"/>
                    </a:srgbClr>
                  </a:outerShdw>
                </a:effectLst>
              </a:rPr>
              <a:t>1375هـ</a:t>
            </a:r>
            <a:r>
              <a:rPr lang="ar-SA" sz="2800" b="1" dirty="0">
                <a:solidFill>
                  <a:schemeClr val="bg2">
                    <a:lumMod val="25000"/>
                  </a:schemeClr>
                </a:solidFill>
                <a:effectLst>
                  <a:outerShdw blurRad="38100" dist="38100" dir="2700000" algn="tl">
                    <a:srgbClr val="000000">
                      <a:alpha val="43137"/>
                    </a:srgbClr>
                  </a:outerShdw>
                </a:effectLst>
              </a:rPr>
              <a:t>، ويعدُّ الابن الثاني للملك سلمان بن عبد العزيز آل </a:t>
            </a:r>
            <a:r>
              <a:rPr lang="ar-SA" sz="2800" b="1" dirty="0" smtClean="0">
                <a:solidFill>
                  <a:schemeClr val="bg2">
                    <a:lumMod val="25000"/>
                  </a:schemeClr>
                </a:solidFill>
                <a:effectLst>
                  <a:outerShdw blurRad="38100" dist="38100" dir="2700000" algn="tl">
                    <a:srgbClr val="000000">
                      <a:alpha val="43137"/>
                    </a:srgbClr>
                  </a:outerShdw>
                </a:effectLst>
              </a:rPr>
              <a:t>سعود</a:t>
            </a:r>
          </a:p>
          <a:p>
            <a:pPr algn="ctr"/>
            <a:endParaRPr lang="ar-SA" sz="2800" b="1" dirty="0">
              <a:solidFill>
                <a:schemeClr val="bg2">
                  <a:lumMod val="25000"/>
                </a:schemeClr>
              </a:solidFill>
              <a:effectLst>
                <a:outerShdw blurRad="38100" dist="38100" dir="2700000" algn="tl">
                  <a:srgbClr val="000000">
                    <a:alpha val="43137"/>
                  </a:srgbClr>
                </a:outerShdw>
              </a:effectLst>
            </a:endParaRPr>
          </a:p>
        </p:txBody>
      </p:sp>
      <p:sp>
        <p:nvSpPr>
          <p:cNvPr id="6" name="مربع نص 5"/>
          <p:cNvSpPr txBox="1"/>
          <p:nvPr/>
        </p:nvSpPr>
        <p:spPr>
          <a:xfrm>
            <a:off x="2771800" y="764704"/>
            <a:ext cx="3756157" cy="584775"/>
          </a:xfrm>
          <a:prstGeom prst="rect">
            <a:avLst/>
          </a:prstGeom>
          <a:noFill/>
        </p:spPr>
        <p:txBody>
          <a:bodyPr wrap="none" rtlCol="1">
            <a:spAutoFit/>
          </a:bodyPr>
          <a:lstStyle/>
          <a:p>
            <a:r>
              <a:rPr lang="ar-SA" sz="3200" b="1" u="sng" dirty="0" smtClean="0">
                <a:solidFill>
                  <a:schemeClr val="bg2">
                    <a:lumMod val="25000"/>
                  </a:schemeClr>
                </a:solidFill>
                <a:effectLst>
                  <a:glow rad="101600">
                    <a:schemeClr val="accent6">
                      <a:satMod val="175000"/>
                      <a:alpha val="40000"/>
                    </a:schemeClr>
                  </a:glow>
                  <a:outerShdw blurRad="38100" dist="38100" dir="2700000" algn="tl">
                    <a:srgbClr val="000000">
                      <a:alpha val="43137"/>
                    </a:srgbClr>
                  </a:outerShdw>
                </a:effectLst>
              </a:rPr>
              <a:t>من اول رائد فضاء </a:t>
            </a:r>
            <a:r>
              <a:rPr lang="ar-SA" sz="3200" b="1" u="sng" dirty="0" err="1" smtClean="0">
                <a:solidFill>
                  <a:schemeClr val="bg2">
                    <a:lumMod val="25000"/>
                  </a:schemeClr>
                </a:solidFill>
                <a:effectLst>
                  <a:glow rad="101600">
                    <a:schemeClr val="accent6">
                      <a:satMod val="175000"/>
                      <a:alpha val="40000"/>
                    </a:schemeClr>
                  </a:glow>
                  <a:outerShdw blurRad="38100" dist="38100" dir="2700000" algn="tl">
                    <a:srgbClr val="000000">
                      <a:alpha val="43137"/>
                    </a:srgbClr>
                  </a:outerShdw>
                </a:effectLst>
              </a:rPr>
              <a:t>عربي ؟</a:t>
            </a:r>
            <a:endParaRPr lang="ar-SA" sz="3200" b="1" u="sng" dirty="0">
              <a:solidFill>
                <a:schemeClr val="bg2">
                  <a:lumMod val="25000"/>
                </a:schemeClr>
              </a:solidFill>
              <a:effectLst>
                <a:glow rad="101600">
                  <a:schemeClr val="accent6">
                    <a:satMod val="175000"/>
                    <a:alpha val="4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hutterstock_540015799.jpg"/>
          <p:cNvPicPr>
            <a:picLocks noChangeAspect="1"/>
          </p:cNvPicPr>
          <p:nvPr/>
        </p:nvPicPr>
        <p:blipFill>
          <a:blip r:embed="rId2" cstate="print"/>
          <a:stretch>
            <a:fillRect/>
          </a:stretch>
        </p:blipFill>
        <p:spPr>
          <a:xfrm>
            <a:off x="0" y="0"/>
            <a:ext cx="9144000" cy="6858000"/>
          </a:xfrm>
          <a:prstGeom prst="rect">
            <a:avLst/>
          </a:prstGeom>
        </p:spPr>
      </p:pic>
      <p:pic>
        <p:nvPicPr>
          <p:cNvPr id="4" name="صورة 3" descr="raisethesaudiflag11.jpg"/>
          <p:cNvPicPr>
            <a:picLocks noChangeAspect="1"/>
          </p:cNvPicPr>
          <p:nvPr/>
        </p:nvPicPr>
        <p:blipFill>
          <a:blip r:embed="rId3" cstate="print"/>
          <a:stretch>
            <a:fillRect/>
          </a:stretch>
        </p:blipFill>
        <p:spPr>
          <a:xfrm>
            <a:off x="4499992" y="116632"/>
            <a:ext cx="4468418" cy="3246500"/>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6350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72008"/>
            <a:ext cx="6192688" cy="6669360"/>
          </a:xfrm>
          <a:prstGeom prst="rec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ستطيل 4"/>
          <p:cNvSpPr/>
          <p:nvPr/>
        </p:nvSpPr>
        <p:spPr>
          <a:xfrm>
            <a:off x="1547664" y="548680"/>
            <a:ext cx="6048672" cy="5909310"/>
          </a:xfrm>
          <a:prstGeom prst="rect">
            <a:avLst/>
          </a:prstGeom>
        </p:spPr>
        <p:txBody>
          <a:bodyPr wrap="square">
            <a:spAutoFit/>
          </a:bodyPr>
          <a:lstStyle/>
          <a:p>
            <a:r>
              <a:rPr lang="ar-SA" b="1" dirty="0">
                <a:solidFill>
                  <a:schemeClr val="bg2">
                    <a:lumMod val="25000"/>
                  </a:schemeClr>
                </a:solidFill>
                <a:effectLst>
                  <a:outerShdw blurRad="38100" dist="38100" dir="2700000" algn="tl">
                    <a:srgbClr val="000000">
                      <a:alpha val="43137"/>
                    </a:srgbClr>
                  </a:outerShdw>
                </a:effectLst>
              </a:rPr>
              <a:t>الرحلة إلى الفضاء بعد تنفيذ اتفاقيّة مشروع إطلاق القمر العربيّ الصناعيّ الثاني بين وكالة ناسا، </a:t>
            </a:r>
            <a:r>
              <a:rPr lang="ar-SA" b="1" dirty="0" err="1">
                <a:solidFill>
                  <a:schemeClr val="bg2">
                    <a:lumMod val="25000"/>
                  </a:schemeClr>
                </a:solidFill>
                <a:effectLst>
                  <a:outerShdw blurRad="38100" dist="38100" dir="2700000" algn="tl">
                    <a:srgbClr val="000000">
                      <a:alpha val="43137"/>
                    </a:srgbClr>
                  </a:outerShdw>
                </a:effectLst>
              </a:rPr>
              <a:t>وعربسات</a:t>
            </a:r>
            <a:r>
              <a:rPr lang="ar-SA" b="1" dirty="0">
                <a:solidFill>
                  <a:schemeClr val="bg2">
                    <a:lumMod val="25000"/>
                  </a:schemeClr>
                </a:solidFill>
                <a:effectLst>
                  <a:outerShdw blurRad="38100" dist="38100" dir="2700000" algn="tl">
                    <a:srgbClr val="000000">
                      <a:alpha val="43137"/>
                    </a:srgbClr>
                  </a:outerShdw>
                </a:effectLst>
              </a:rPr>
              <a:t> المعروفة باسم المؤسسة العربيّة للاتصالات الفضائيّة في عام </a:t>
            </a:r>
            <a:r>
              <a:rPr lang="ar-SA" b="1" dirty="0" err="1">
                <a:solidFill>
                  <a:schemeClr val="bg2">
                    <a:lumMod val="25000"/>
                  </a:schemeClr>
                </a:solidFill>
                <a:effectLst>
                  <a:outerShdw blurRad="38100" dist="38100" dir="2700000" algn="tl">
                    <a:srgbClr val="000000">
                      <a:alpha val="43137"/>
                    </a:srgbClr>
                  </a:outerShdw>
                </a:effectLst>
              </a:rPr>
              <a:t>1982م</a:t>
            </a:r>
            <a:r>
              <a:rPr lang="ar-SA" b="1" dirty="0">
                <a:solidFill>
                  <a:schemeClr val="bg2">
                    <a:lumMod val="25000"/>
                  </a:schemeClr>
                </a:solidFill>
                <a:effectLst>
                  <a:outerShdw blurRad="38100" dist="38100" dir="2700000" algn="tl">
                    <a:srgbClr val="000000">
                      <a:alpha val="43137"/>
                    </a:srgbClr>
                  </a:outerShdw>
                </a:effectLst>
              </a:rPr>
              <a:t>، طلبت </a:t>
            </a:r>
            <a:r>
              <a:rPr lang="ar-SA" b="1" dirty="0" err="1">
                <a:solidFill>
                  <a:schemeClr val="bg2">
                    <a:lumMod val="25000"/>
                  </a:schemeClr>
                </a:solidFill>
                <a:effectLst>
                  <a:outerShdw blurRad="38100" dist="38100" dir="2700000" algn="tl">
                    <a:srgbClr val="000000">
                      <a:alpha val="43137"/>
                    </a:srgbClr>
                  </a:outerShdw>
                </a:effectLst>
              </a:rPr>
              <a:t>عربسات</a:t>
            </a:r>
            <a:r>
              <a:rPr lang="ar-SA" b="1" dirty="0">
                <a:solidFill>
                  <a:schemeClr val="bg2">
                    <a:lumMod val="25000"/>
                  </a:schemeClr>
                </a:solidFill>
                <a:effectLst>
                  <a:outerShdw blurRad="38100" dist="38100" dir="2700000" algn="tl">
                    <a:srgbClr val="000000">
                      <a:alpha val="43137"/>
                    </a:srgbClr>
                  </a:outerShdw>
                </a:effectLst>
              </a:rPr>
              <a:t> من السعوديّة ترشيح أحد الأشخاص ليمثلها في الرحلة الفضائيّة لإطلاق هذا القمر؛ بصفتها من أهمّ المساهمين في مشروع إطلاقه، ففتحت وزارة الدفاع والطيران السعوديّة في عام </a:t>
            </a:r>
            <a:r>
              <a:rPr lang="ar-SA" b="1" dirty="0" err="1">
                <a:solidFill>
                  <a:schemeClr val="bg2">
                    <a:lumMod val="25000"/>
                  </a:schemeClr>
                </a:solidFill>
                <a:effectLst>
                  <a:outerShdw blurRad="38100" dist="38100" dir="2700000" algn="tl">
                    <a:srgbClr val="000000">
                      <a:alpha val="43137"/>
                    </a:srgbClr>
                  </a:outerShdw>
                </a:effectLst>
              </a:rPr>
              <a:t>1985م</a:t>
            </a:r>
            <a:r>
              <a:rPr lang="ar-SA" b="1" dirty="0">
                <a:solidFill>
                  <a:schemeClr val="bg2">
                    <a:lumMod val="25000"/>
                  </a:schemeClr>
                </a:solidFill>
                <a:effectLst>
                  <a:outerShdw blurRad="38100" dist="38100" dir="2700000" algn="tl">
                    <a:srgbClr val="000000">
                      <a:alpha val="43137"/>
                    </a:srgbClr>
                  </a:outerShdw>
                </a:effectLst>
              </a:rPr>
              <a:t> باب </a:t>
            </a:r>
            <a:r>
              <a:rPr lang="ar-SA" b="1" dirty="0" err="1">
                <a:solidFill>
                  <a:schemeClr val="bg2">
                    <a:lumMod val="25000"/>
                  </a:schemeClr>
                </a:solidFill>
                <a:effectLst>
                  <a:outerShdw blurRad="38100" dist="38100" dir="2700000" algn="tl">
                    <a:srgbClr val="000000">
                      <a:alpha val="43137"/>
                    </a:srgbClr>
                  </a:outerShdw>
                </a:effectLst>
              </a:rPr>
              <a:t>الترشح</a:t>
            </a:r>
            <a:r>
              <a:rPr lang="ar-SA" b="1" dirty="0">
                <a:solidFill>
                  <a:schemeClr val="bg2">
                    <a:lumMod val="25000"/>
                  </a:schemeClr>
                </a:solidFill>
                <a:effectLst>
                  <a:outerShdw blurRad="38100" dist="38100" dir="2700000" algn="tl">
                    <a:srgbClr val="000000">
                      <a:alpha val="43137"/>
                    </a:srgbClr>
                  </a:outerShdw>
                </a:effectLst>
              </a:rPr>
              <a:t> لهذه الرحلة الفضائيّة للطيارين السعوديين، وانتهت النتائج بترشيح ثلاثة طيارين كان الأمير سلطان بن سلمان واحداً </a:t>
            </a:r>
            <a:r>
              <a:rPr lang="ar-SA" b="1" dirty="0" err="1">
                <a:solidFill>
                  <a:schemeClr val="bg2">
                    <a:lumMod val="25000"/>
                  </a:schemeClr>
                </a:solidFill>
                <a:effectLst>
                  <a:outerShdw blurRad="38100" dist="38100" dir="2700000" algn="tl">
                    <a:srgbClr val="000000">
                      <a:alpha val="43137"/>
                    </a:srgbClr>
                  </a:outerShdw>
                </a:effectLst>
              </a:rPr>
              <a:t>منهم.</a:t>
            </a:r>
            <a:r>
              <a:rPr lang="ar-SA" b="1" dirty="0">
                <a:solidFill>
                  <a:schemeClr val="bg2">
                    <a:lumMod val="25000"/>
                  </a:schemeClr>
                </a:solidFill>
                <a:effectLst>
                  <a:outerShdw blurRad="38100" dist="38100" dir="2700000" algn="tl">
                    <a:srgbClr val="000000">
                      <a:alpha val="43137"/>
                    </a:srgbClr>
                  </a:outerShdw>
                </a:effectLst>
              </a:rPr>
              <a:t>[٧] بعد حصول وكالة ناسا على النتائج من وزارة الدفاع والطيران السعوديّة، اختارت كلاً من الأمير سلطان بن سلمان ليكون المرشح الأساسيّ للرحلة، والرائد عبد المحسن البسام ليكون مرشحاً احتياطيّاً، وبدأت مرحلة تدريب الأمير سلطان والرائد عبد المحسن للمشاركة في الرحلة، وفي 17 </a:t>
            </a:r>
            <a:r>
              <a:rPr lang="ar-SA" b="1" dirty="0" err="1">
                <a:solidFill>
                  <a:schemeClr val="bg2">
                    <a:lumMod val="25000"/>
                  </a:schemeClr>
                </a:solidFill>
                <a:effectLst>
                  <a:outerShdw blurRad="38100" dist="38100" dir="2700000" algn="tl">
                    <a:srgbClr val="000000">
                      <a:alpha val="43137"/>
                    </a:srgbClr>
                  </a:outerShdw>
                </a:effectLst>
              </a:rPr>
              <a:t>حزيران </a:t>
            </a:r>
            <a:r>
              <a:rPr lang="ar-SA" b="1" dirty="0">
                <a:solidFill>
                  <a:schemeClr val="bg2">
                    <a:lumMod val="25000"/>
                  </a:schemeClr>
                </a:solidFill>
                <a:effectLst>
                  <a:outerShdw blurRad="38100" dist="38100" dir="2700000" algn="tl">
                    <a:srgbClr val="000000">
                      <a:alpha val="43137"/>
                    </a:srgbClr>
                  </a:outerShdw>
                </a:effectLst>
              </a:rPr>
              <a:t>(يونيو) عام </a:t>
            </a:r>
            <a:r>
              <a:rPr lang="ar-SA" b="1" dirty="0" err="1">
                <a:solidFill>
                  <a:schemeClr val="bg2">
                    <a:lumMod val="25000"/>
                  </a:schemeClr>
                </a:solidFill>
                <a:effectLst>
                  <a:outerShdw blurRad="38100" dist="38100" dir="2700000" algn="tl">
                    <a:srgbClr val="000000">
                      <a:alpha val="43137"/>
                    </a:srgbClr>
                  </a:outerShdw>
                </a:effectLst>
              </a:rPr>
              <a:t>1985م</a:t>
            </a:r>
            <a:r>
              <a:rPr lang="ar-SA" b="1" dirty="0">
                <a:solidFill>
                  <a:schemeClr val="bg2">
                    <a:lumMod val="25000"/>
                  </a:schemeClr>
                </a:solidFill>
                <a:effectLst>
                  <a:outerShdw blurRad="38100" dist="38100" dir="2700000" algn="tl">
                    <a:srgbClr val="000000">
                      <a:alpha val="43137"/>
                    </a:srgbClr>
                  </a:outerShdw>
                </a:effectLst>
              </a:rPr>
              <a:t> انطلق المكوك </a:t>
            </a:r>
            <a:r>
              <a:rPr lang="ar-SA" b="1" dirty="0" err="1">
                <a:solidFill>
                  <a:schemeClr val="bg2">
                    <a:lumMod val="25000"/>
                  </a:schemeClr>
                </a:solidFill>
                <a:effectLst>
                  <a:outerShdw blurRad="38100" dist="38100" dir="2700000" algn="tl">
                    <a:srgbClr val="000000">
                      <a:alpha val="43137"/>
                    </a:srgbClr>
                  </a:outerShdw>
                </a:effectLst>
              </a:rPr>
              <a:t>ديسكفري</a:t>
            </a:r>
            <a:r>
              <a:rPr lang="ar-SA" b="1" dirty="0">
                <a:solidFill>
                  <a:schemeClr val="bg2">
                    <a:lumMod val="25000"/>
                  </a:schemeClr>
                </a:solidFill>
                <a:effectLst>
                  <a:outerShdw blurRad="38100" dist="38100" dir="2700000" algn="tl">
                    <a:srgbClr val="000000">
                      <a:alpha val="43137"/>
                    </a:srgbClr>
                  </a:outerShdw>
                </a:effectLst>
              </a:rPr>
              <a:t> الذي احتوى على الأمير سلطان بن سلمان وستة رواد فضاء؛ من أجل إطلاق القمر العربيّ </a:t>
            </a:r>
            <a:r>
              <a:rPr lang="ar-SA" b="1" dirty="0" err="1">
                <a:solidFill>
                  <a:schemeClr val="bg2">
                    <a:lumMod val="25000"/>
                  </a:schemeClr>
                </a:solidFill>
                <a:effectLst>
                  <a:outerShdw blurRad="38100" dist="38100" dir="2700000" algn="tl">
                    <a:srgbClr val="000000">
                      <a:alpha val="43137"/>
                    </a:srgbClr>
                  </a:outerShdw>
                </a:effectLst>
              </a:rPr>
              <a:t>الثاني </a:t>
            </a:r>
            <a:r>
              <a:rPr lang="ar-SA" b="1" dirty="0">
                <a:solidFill>
                  <a:schemeClr val="bg2">
                    <a:lumMod val="25000"/>
                  </a:schemeClr>
                </a:solidFill>
                <a:effectLst>
                  <a:outerShdw blurRad="38100" dist="38100" dir="2700000" algn="tl">
                    <a:srgbClr val="000000">
                      <a:alpha val="43137"/>
                    </a:srgbClr>
                  </a:outerShdw>
                </a:effectLst>
              </a:rPr>
              <a:t>(</a:t>
            </a:r>
            <a:r>
              <a:rPr lang="ar-SA" b="1" dirty="0" err="1">
                <a:solidFill>
                  <a:schemeClr val="bg2">
                    <a:lumMod val="25000"/>
                  </a:schemeClr>
                </a:solidFill>
                <a:effectLst>
                  <a:outerShdw blurRad="38100" dist="38100" dir="2700000" algn="tl">
                    <a:srgbClr val="000000">
                      <a:alpha val="43137"/>
                    </a:srgbClr>
                  </a:outerShdw>
                </a:effectLst>
              </a:rPr>
              <a:t>عربسات</a:t>
            </a:r>
            <a:r>
              <a:rPr lang="ar-SA" b="1" dirty="0">
                <a:solidFill>
                  <a:schemeClr val="bg2">
                    <a:lumMod val="25000"/>
                  </a:schemeClr>
                </a:solidFill>
                <a:effectLst>
                  <a:outerShdw blurRad="38100" dist="38100" dir="2700000" algn="tl">
                    <a:srgbClr val="000000">
                      <a:alpha val="43137"/>
                    </a:srgbClr>
                  </a:outerShdw>
                </a:effectLst>
              </a:rPr>
              <a:t>)، واستمرت هذه الرحلة لمدة ثمانية أيام احتوت على العديد من التجارب العلميّة المهمة، وفي اليوم الثامن عاد المكوك الفضائيّ إلى قاعدة إدواردز </a:t>
            </a:r>
            <a:r>
              <a:rPr lang="ar-SA" b="1" dirty="0" err="1">
                <a:solidFill>
                  <a:schemeClr val="bg2">
                    <a:lumMod val="25000"/>
                  </a:schemeClr>
                </a:solidFill>
                <a:effectLst>
                  <a:outerShdw blurRad="38100" dist="38100" dir="2700000" algn="tl">
                    <a:srgbClr val="000000">
                      <a:alpha val="43137"/>
                    </a:srgbClr>
                  </a:outerShdw>
                </a:effectLst>
              </a:rPr>
              <a:t>بكاليفورنيا.</a:t>
            </a:r>
            <a:r>
              <a:rPr lang="ar-SA" b="1" dirty="0">
                <a:solidFill>
                  <a:schemeClr val="bg2">
                    <a:lumMod val="25000"/>
                  </a:schemeClr>
                </a:solidFill>
                <a:effectLst>
                  <a:outerShdw blurRad="38100" dist="38100" dir="2700000" algn="tl">
                    <a:srgbClr val="000000">
                      <a:alpha val="43137"/>
                    </a:srgbClr>
                  </a:outerShdw>
                </a:effectLst>
              </a:rPr>
              <a:t>[٧] ظلّ الأمير سلطان في الولايات المتحدة الأمريكيّة لمدة أسبوعين بعد الرحلة، ومنحته وكالة ناسا ميداليّة الريادة، وخصصت وزارة الدفاع والطيران السعوديّة طائرة خاصة عاد فيها الأمير سلطان والفريق السعوديّ العلميّ إلى الطائف، وتمّ استقبالهم بحفل اهتمّ </a:t>
            </a:r>
            <a:r>
              <a:rPr lang="ar-SA" b="1" dirty="0" err="1">
                <a:solidFill>
                  <a:schemeClr val="bg2">
                    <a:lumMod val="25000"/>
                  </a:schemeClr>
                </a:solidFill>
                <a:effectLst>
                  <a:outerShdw blurRad="38100" dist="38100" dir="2700000" algn="tl">
                    <a:srgbClr val="000000">
                      <a:alpha val="43137"/>
                    </a:srgbClr>
                  </a:outerShdw>
                </a:effectLst>
              </a:rPr>
              <a:t>به</a:t>
            </a:r>
            <a:r>
              <a:rPr lang="ar-SA" b="1" dirty="0">
                <a:solidFill>
                  <a:schemeClr val="bg2">
                    <a:lumMod val="25000"/>
                  </a:schemeClr>
                </a:solidFill>
                <a:effectLst>
                  <a:outerShdw blurRad="38100" dist="38100" dir="2700000" algn="tl">
                    <a:srgbClr val="000000">
                      <a:alpha val="43137"/>
                    </a:srgbClr>
                  </a:outerShdw>
                </a:effectLst>
              </a:rPr>
              <a:t> التلفزيون والصحافة السعوديّة، ومن ثمّ زار الأمير سلطان العديد من دول العالم التي تمّ تكريمه فيها، مثل مصر، وتونس، وتايلاند، واليابان، والصين، وكوريا الجنوبيّة، </a:t>
            </a:r>
            <a:r>
              <a:rPr lang="ar-SA" b="1" dirty="0" err="1">
                <a:solidFill>
                  <a:schemeClr val="bg2">
                    <a:lumMod val="25000"/>
                  </a:schemeClr>
                </a:solidFill>
                <a:effectLst>
                  <a:outerShdw blurRad="38100" dist="38100" dir="2700000" algn="tl">
                    <a:srgbClr val="000000">
                      <a:alpha val="43137"/>
                    </a:srgbClr>
                  </a:outerShdw>
                </a:effectLst>
              </a:rPr>
              <a:t>وغيرها.</a:t>
            </a:r>
            <a:r>
              <a:rPr lang="ar-SA" b="1" dirty="0" smtClean="0">
                <a:solidFill>
                  <a:schemeClr val="bg2">
                    <a:lumMod val="25000"/>
                  </a:schemeClr>
                </a:solidFill>
                <a:effectLst>
                  <a:outerShdw blurRad="38100" dist="38100" dir="2700000" algn="tl">
                    <a:srgbClr val="000000">
                      <a:alpha val="43137"/>
                    </a:srgbClr>
                  </a:outerShdw>
                </a:effectLst>
              </a:rPr>
              <a:t/>
            </a:r>
            <a:br>
              <a:rPr lang="ar-SA" b="1" dirty="0" smtClean="0">
                <a:solidFill>
                  <a:schemeClr val="bg2">
                    <a:lumMod val="25000"/>
                  </a:schemeClr>
                </a:solidFill>
                <a:effectLst>
                  <a:outerShdw blurRad="38100" dist="38100" dir="2700000" algn="tl">
                    <a:srgbClr val="000000">
                      <a:alpha val="43137"/>
                    </a:srgbClr>
                  </a:outerShdw>
                </a:effectLst>
              </a:rPr>
            </a:br>
            <a:endParaRPr lang="ar-SA" b="1" dirty="0">
              <a:solidFill>
                <a:schemeClr val="bg2">
                  <a:lumMod val="25000"/>
                </a:schemeClr>
              </a:solidFill>
              <a:effectLst>
                <a:outerShdw blurRad="38100" dist="38100" dir="2700000" algn="tl">
                  <a:srgbClr val="000000">
                    <a:alpha val="43137"/>
                  </a:srgbClr>
                </a:outerShdw>
              </a:effectLst>
            </a:endParaRPr>
          </a:p>
        </p:txBody>
      </p:sp>
      <p:sp>
        <p:nvSpPr>
          <p:cNvPr id="6" name="مربع نص 5"/>
          <p:cNvSpPr txBox="1"/>
          <p:nvPr/>
        </p:nvSpPr>
        <p:spPr>
          <a:xfrm>
            <a:off x="3131840" y="116632"/>
            <a:ext cx="4426212" cy="369332"/>
          </a:xfrm>
          <a:prstGeom prst="rect">
            <a:avLst/>
          </a:prstGeom>
          <a:noFill/>
        </p:spPr>
        <p:txBody>
          <a:bodyPr wrap="none" rtlCol="1">
            <a:spAutoFit/>
          </a:bodyPr>
          <a:lstStyle/>
          <a:p>
            <a:r>
              <a:rPr lang="ar-SA" b="1" u="sng" dirty="0" smtClean="0">
                <a:solidFill>
                  <a:schemeClr val="bg2">
                    <a:lumMod val="25000"/>
                  </a:schemeClr>
                </a:solidFill>
                <a:effectLst>
                  <a:glow rad="101600">
                    <a:schemeClr val="accent6">
                      <a:satMod val="175000"/>
                      <a:alpha val="40000"/>
                    </a:schemeClr>
                  </a:glow>
                  <a:outerShdw blurRad="38100" dist="38100" dir="2700000" algn="tl">
                    <a:srgbClr val="000000">
                      <a:alpha val="43137"/>
                    </a:srgbClr>
                  </a:outerShdw>
                </a:effectLst>
              </a:rPr>
              <a:t>رحلة الامير سلطان بن سلمان بن عبد </a:t>
            </a:r>
            <a:r>
              <a:rPr lang="ar-SA" b="1" u="sng" dirty="0" err="1" smtClean="0">
                <a:solidFill>
                  <a:schemeClr val="bg2">
                    <a:lumMod val="25000"/>
                  </a:schemeClr>
                </a:solidFill>
                <a:effectLst>
                  <a:glow rad="101600">
                    <a:schemeClr val="accent6">
                      <a:satMod val="175000"/>
                      <a:alpha val="40000"/>
                    </a:schemeClr>
                  </a:glow>
                  <a:outerShdw blurRad="38100" dist="38100" dir="2700000" algn="tl">
                    <a:srgbClr val="000000">
                      <a:alpha val="43137"/>
                    </a:srgbClr>
                  </a:outerShdw>
                </a:effectLst>
              </a:rPr>
              <a:t>العزبز</a:t>
            </a:r>
            <a:r>
              <a:rPr lang="ar-SA" b="1" u="sng" dirty="0" smtClean="0">
                <a:solidFill>
                  <a:schemeClr val="bg2">
                    <a:lumMod val="25000"/>
                  </a:schemeClr>
                </a:solidFill>
                <a:effectLst>
                  <a:glow rad="101600">
                    <a:schemeClr val="accent6">
                      <a:satMod val="175000"/>
                      <a:alpha val="40000"/>
                    </a:schemeClr>
                  </a:glow>
                  <a:outerShdw blurRad="38100" dist="38100" dir="2700000" algn="tl">
                    <a:srgbClr val="000000">
                      <a:alpha val="43137"/>
                    </a:srgbClr>
                  </a:outerShdw>
                </a:effectLst>
              </a:rPr>
              <a:t> الى الفضاء </a:t>
            </a:r>
            <a:endParaRPr lang="ar-SA" b="1" u="sng" dirty="0">
              <a:solidFill>
                <a:schemeClr val="bg2">
                  <a:lumMod val="25000"/>
                </a:schemeClr>
              </a:solidFill>
              <a:effectLst>
                <a:glow rad="101600">
                  <a:schemeClr val="accent6">
                    <a:satMod val="175000"/>
                    <a:alpha val="4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 name="صورة 1" descr="0_4cc01_f8dd4efd_XL.png"/>
          <p:cNvPicPr>
            <a:picLocks noChangeAspect="1"/>
          </p:cNvPicPr>
          <p:nvPr/>
        </p:nvPicPr>
        <p:blipFill>
          <a:blip r:embed="rId3" cstate="print"/>
          <a:stretch>
            <a:fillRect/>
          </a:stretch>
        </p:blipFill>
        <p:spPr>
          <a:xfrm>
            <a:off x="251520" y="260648"/>
            <a:ext cx="8496944" cy="6264696"/>
          </a:xfrm>
          <a:prstGeom prst="rect">
            <a:avLst/>
          </a:prstGeom>
        </p:spPr>
      </p:pic>
      <p:sp>
        <p:nvSpPr>
          <p:cNvPr id="3" name="مربع نص 2"/>
          <p:cNvSpPr txBox="1"/>
          <p:nvPr/>
        </p:nvSpPr>
        <p:spPr>
          <a:xfrm>
            <a:off x="1403648" y="3875564"/>
            <a:ext cx="5317546" cy="1569660"/>
          </a:xfrm>
          <a:prstGeom prst="rect">
            <a:avLst/>
          </a:prstGeom>
          <a:noFill/>
        </p:spPr>
        <p:txBody>
          <a:bodyPr wrap="none" rtlCol="1">
            <a:spAutoFit/>
          </a:bodyPr>
          <a:lstStyle/>
          <a:p>
            <a:r>
              <a:rPr lang="ar-SA" sz="3200" b="1" dirty="0" smtClean="0">
                <a:solidFill>
                  <a:schemeClr val="accent4">
                    <a:lumMod val="75000"/>
                  </a:schemeClr>
                </a:solidFill>
                <a:effectLst>
                  <a:glow rad="1397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اعداد رائدة </a:t>
            </a:r>
            <a:r>
              <a:rPr lang="ar-SA" sz="3200" b="1" dirty="0" err="1" smtClean="0">
                <a:solidFill>
                  <a:schemeClr val="accent4">
                    <a:lumMod val="75000"/>
                  </a:schemeClr>
                </a:solidFill>
                <a:effectLst>
                  <a:glow rad="1397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النشاط </a:t>
            </a:r>
            <a:r>
              <a:rPr lang="ar-SA" sz="3200" b="1" dirty="0" smtClean="0">
                <a:solidFill>
                  <a:schemeClr val="accent4">
                    <a:lumMod val="75000"/>
                  </a:schemeClr>
                </a:solidFill>
                <a:effectLst>
                  <a:glow rad="1397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  بدرية </a:t>
            </a:r>
            <a:r>
              <a:rPr lang="ar-SA" sz="3200" b="1" dirty="0" err="1" smtClean="0">
                <a:solidFill>
                  <a:schemeClr val="accent4">
                    <a:lumMod val="75000"/>
                  </a:schemeClr>
                </a:solidFill>
                <a:effectLst>
                  <a:glow rad="1397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العصيمي</a:t>
            </a:r>
            <a:r>
              <a:rPr lang="ar-SA" sz="3200" b="1" dirty="0" smtClean="0">
                <a:solidFill>
                  <a:schemeClr val="accent4">
                    <a:lumMod val="75000"/>
                  </a:schemeClr>
                </a:solidFill>
                <a:effectLst>
                  <a:glow rad="1397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 </a:t>
            </a:r>
          </a:p>
          <a:p>
            <a:endParaRPr lang="ar-SA" sz="3200" b="1" dirty="0" smtClean="0">
              <a:solidFill>
                <a:schemeClr val="accent4">
                  <a:lumMod val="75000"/>
                </a:schemeClr>
              </a:solidFill>
              <a:effectLst>
                <a:glow rad="1397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endParaRPr>
          </a:p>
          <a:p>
            <a:r>
              <a:rPr lang="ar-SA" sz="3200" b="1" dirty="0" smtClean="0">
                <a:solidFill>
                  <a:schemeClr val="accent4">
                    <a:lumMod val="75000"/>
                  </a:schemeClr>
                </a:solidFill>
                <a:effectLst>
                  <a:glow rad="1397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قائدة </a:t>
            </a:r>
            <a:r>
              <a:rPr lang="ar-SA" sz="3200" b="1" dirty="0" err="1" smtClean="0">
                <a:solidFill>
                  <a:schemeClr val="accent4">
                    <a:lumMod val="75000"/>
                  </a:schemeClr>
                </a:solidFill>
                <a:effectLst>
                  <a:glow rad="1397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المدرسة </a:t>
            </a:r>
            <a:r>
              <a:rPr lang="ar-SA" sz="3200" b="1" dirty="0" smtClean="0">
                <a:solidFill>
                  <a:schemeClr val="accent4">
                    <a:lumMod val="75000"/>
                  </a:schemeClr>
                </a:solidFill>
                <a:effectLst>
                  <a:glow rad="1397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  رجاء </a:t>
            </a:r>
            <a:r>
              <a:rPr lang="ar-SA" sz="3200" b="1" dirty="0" err="1" smtClean="0">
                <a:solidFill>
                  <a:schemeClr val="accent4">
                    <a:lumMod val="75000"/>
                  </a:schemeClr>
                </a:solidFill>
                <a:effectLst>
                  <a:glow rad="1397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rPr>
              <a:t>مليباري</a:t>
            </a:r>
            <a:endParaRPr lang="ar-SA" sz="3200" b="1" dirty="0">
              <a:solidFill>
                <a:schemeClr val="accent4">
                  <a:lumMod val="75000"/>
                </a:schemeClr>
              </a:solidFill>
              <a:effectLst>
                <a:glow rad="1397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88032"/>
            <a:ext cx="8352928" cy="5373216"/>
          </a:xfrm>
          <a:prstGeom prst="rect">
            <a:avLst/>
          </a:prstGeom>
          <a:solidFill>
            <a:schemeClr val="accent5">
              <a:lumMod val="50000"/>
              <a:alpha val="44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ستطيل 2"/>
          <p:cNvSpPr/>
          <p:nvPr/>
        </p:nvSpPr>
        <p:spPr>
          <a:xfrm>
            <a:off x="539552" y="326261"/>
            <a:ext cx="8208912" cy="5262979"/>
          </a:xfrm>
          <a:prstGeom prst="rect">
            <a:avLst/>
          </a:prstGeom>
        </p:spPr>
        <p:txBody>
          <a:bodyPr wrap="square">
            <a:spAutoFit/>
          </a:bodyPr>
          <a:lstStyle/>
          <a:p>
            <a:pPr algn="ctr"/>
            <a:r>
              <a:rPr lang="ar-SA" sz="2800" b="1" u="sng" dirty="0">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الفضاء </a:t>
            </a:r>
            <a:r>
              <a:rPr lang="ar-SA" sz="2800" b="1" u="sng" dirty="0" err="1">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الخارجي </a:t>
            </a:r>
            <a:r>
              <a:rPr lang="ar-SA" sz="2800" b="1" u="sng" dirty="0" err="1" smtClean="0">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a:t>
            </a:r>
            <a:r>
              <a:rPr lang="ar-SA" sz="2800" b="1" u="sng" dirty="0" smtClean="0">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 </a:t>
            </a:r>
          </a:p>
          <a:p>
            <a:pPr algn="ctr"/>
            <a:r>
              <a:rPr lang="ar-SA" sz="2800" b="1" dirty="0" smtClean="0">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هو </a:t>
            </a:r>
            <a:r>
              <a:rPr lang="ar-SA" sz="2800" b="1" dirty="0">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المنطقة الواقعة على بعد 100 كيلومترٍ </a:t>
            </a:r>
            <a:r>
              <a:rPr lang="ar-SA" sz="2800" b="1" dirty="0" err="1">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عامودياً</a:t>
            </a:r>
            <a:r>
              <a:rPr lang="ar-SA" sz="2800" b="1" dirty="0">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 على سطح الأرض، والتي سيكون التنفس فيها صعباً جداً؛ لقلة الأكسجين حيث يكون الغلاف الجوي للأرض قد اختفى تقريباً، الأمر الذي يُسبّب أيضاً تغيُّر لون السماء من اللون الأزرق إلى اللون الأسود حتى لو كنا في منتصف النهار؛ حيث إن جزيئات الأكسجين </a:t>
            </a:r>
            <a:r>
              <a:rPr lang="ar-SA" sz="2800" b="1" dirty="0" err="1">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والنايتروجين</a:t>
            </a:r>
            <a:r>
              <a:rPr lang="ar-SA" sz="2800" b="1" dirty="0">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 هي التي تشتت الضوء ذا الطول الموجي الأزرق الذي يتناغم مع حجمها مسبباً لون السماء </a:t>
            </a:r>
            <a:r>
              <a:rPr lang="ar-SA" sz="2800" b="1" dirty="0" err="1">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الأزرق.</a:t>
            </a:r>
            <a:r>
              <a:rPr lang="ar-SA" sz="2800" b="1" dirty="0">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 والفضاء ليس فارغاً تماماً، بل إنه مملوء بالجزيئات المتناثرة هنا وهناك، ولكنها بعيدة جداً عن بعضها البعض الأمر الذي يجعل كثافة هذه </a:t>
            </a:r>
            <a:r>
              <a:rPr lang="ar-SA" sz="2800" b="1" dirty="0" err="1">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المادة </a:t>
            </a:r>
            <a:r>
              <a:rPr lang="ar-SA" sz="2800" b="1" dirty="0">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-والتي هي غازات وغبار- قليلة جداً، وتقل الكثافة كلما ابتعدنا عن مراكز كتل المجموعات </a:t>
            </a:r>
            <a:r>
              <a:rPr lang="ar-SA" sz="2800" b="1" dirty="0" err="1">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النجمية</a:t>
            </a:r>
            <a:r>
              <a:rPr lang="ar-SA" sz="2800" b="1" dirty="0">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 -مثل مجموعتنا الشمسية- ومراكز كتل </a:t>
            </a:r>
            <a:r>
              <a:rPr lang="ar-SA" sz="2800" b="1" dirty="0" smtClean="0">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المجرات</a:t>
            </a:r>
            <a:endParaRPr lang="ar-SA" sz="2800" b="1" dirty="0">
              <a:solidFill>
                <a:schemeClr val="accent3">
                  <a:lumMod val="20000"/>
                  <a:lumOff val="80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زاوية مطوية 1"/>
          <p:cNvSpPr/>
          <p:nvPr/>
        </p:nvSpPr>
        <p:spPr>
          <a:xfrm>
            <a:off x="2843808" y="72008"/>
            <a:ext cx="6192688" cy="6669360"/>
          </a:xfrm>
          <a:prstGeom prst="foldedCorner">
            <a:avLst/>
          </a:prstGeom>
          <a:solidFill>
            <a:schemeClr val="accent4">
              <a:lumMod val="60000"/>
              <a:lumOff val="40000"/>
              <a:alpha val="62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ستطيل 4"/>
          <p:cNvSpPr/>
          <p:nvPr/>
        </p:nvSpPr>
        <p:spPr>
          <a:xfrm>
            <a:off x="3203848" y="332656"/>
            <a:ext cx="5544616" cy="5878532"/>
          </a:xfrm>
          <a:prstGeom prst="rect">
            <a:avLst/>
          </a:prstGeom>
        </p:spPr>
        <p:txBody>
          <a:bodyPr wrap="square">
            <a:spAutoFit/>
          </a:bodyPr>
          <a:lstStyle/>
          <a:p>
            <a:pPr algn="ctr"/>
            <a:r>
              <a:rPr lang="ar-SA" sz="3200" b="1" u="sng" dirty="0" smtClean="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المجرات</a:t>
            </a:r>
          </a:p>
          <a:p>
            <a:pPr algn="ctr"/>
            <a:endParaRPr lang="ar-SA" sz="3200" b="1" u="sng" dirty="0" smtClean="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endParaRPr>
          </a:p>
          <a:p>
            <a:r>
              <a:rPr lang="ar-SA" sz="2400" b="1" dirty="0" smtClean="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 </a:t>
            </a:r>
            <a:r>
              <a:rPr lang="ar-SA" sz="2400" b="1" dirty="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تنقسم المجرات بشكلٍ أساسي إلى عدة أنواع كالمجرات الحلزونية، والمجرات </a:t>
            </a:r>
            <a:r>
              <a:rPr lang="ar-SA" sz="2400" b="1" dirty="0" err="1">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الإهليلجية</a:t>
            </a:r>
            <a:r>
              <a:rPr lang="ar-SA" sz="2400" b="1" dirty="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 والمجرات غير المنتظمة، وغيرها من </a:t>
            </a:r>
            <a:r>
              <a:rPr lang="ar-SA" sz="2400" b="1" dirty="0" err="1">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التصنفيات.</a:t>
            </a:r>
            <a:r>
              <a:rPr lang="ar-SA" sz="2400" b="1" dirty="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 وتتكون المجرات بشكلٍ أساسي من النجوم المنتشرة فيها، ومن الكواكب التابعة لهذه النجوم، ويوجد في مراكز المجرات ثقوبٌ سوداء </a:t>
            </a:r>
            <a:r>
              <a:rPr lang="ar-SA" sz="2400" b="1" dirty="0" err="1">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هائلة (بالإنجليزية:</a:t>
            </a:r>
            <a:r>
              <a:rPr lang="ar-SA" sz="2400" b="1" dirty="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 </a:t>
            </a:r>
            <a:r>
              <a:rPr lang="en-US" sz="2400" b="1" dirty="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Super-Massive Black Holes) </a:t>
            </a:r>
            <a:r>
              <a:rPr lang="ar-SA" sz="2400" b="1" dirty="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وكذلك غبار، وغازات، ومن الأمثلة على المجرات الحلزونية مجرة درب التبانة الواقع على أحد أذرعها المجموعة </a:t>
            </a:r>
            <a:r>
              <a:rPr lang="ar-SA" sz="2400" b="1" dirty="0" err="1">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الشمسية.</a:t>
            </a:r>
            <a:r>
              <a:rPr lang="ar-SA" sz="2400" b="1" dirty="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 ويوجد أيضاً في كل المجرات كمية مهولة من المادة المظلمة حيث إن المادة المظلمة تشكل حوالي 25% من مادة </a:t>
            </a:r>
            <a:r>
              <a:rPr lang="ar-SA" sz="2400" b="1" dirty="0" err="1">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الكون</a:t>
            </a:r>
            <a:r>
              <a:rPr lang="ar-SA" sz="2400" b="1" dirty="0" err="1" smtClean="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a:t>
            </a:r>
            <a:r>
              <a:rPr lang="ar-SA" sz="2400" b="1" dirty="0" smtClean="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t/>
            </a:r>
            <a:br>
              <a:rPr lang="ar-SA" sz="2400" b="1" dirty="0" smtClean="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rPr>
            </a:br>
            <a:endParaRPr lang="ar-SA" sz="2400" b="1" dirty="0">
              <a:solidFill>
                <a:schemeClr val="bg1"/>
              </a:solidFill>
              <a:effectLst>
                <a:glow rad="228600">
                  <a:schemeClr val="tx1">
                    <a:lumMod val="85000"/>
                    <a:lumOff val="15000"/>
                    <a:alpha val="40000"/>
                  </a:schemeClr>
                </a:glow>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72008"/>
            <a:ext cx="7344816" cy="6021288"/>
          </a:xfrm>
          <a:prstGeom prst="rect">
            <a:avLst/>
          </a:prstGeom>
          <a:solidFill>
            <a:schemeClr val="tx2">
              <a:lumMod val="50000"/>
              <a:alpha val="58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ستطيل 4"/>
          <p:cNvSpPr/>
          <p:nvPr/>
        </p:nvSpPr>
        <p:spPr>
          <a:xfrm>
            <a:off x="755576" y="404664"/>
            <a:ext cx="7560840" cy="4985980"/>
          </a:xfrm>
          <a:prstGeom prst="rect">
            <a:avLst/>
          </a:prstGeom>
        </p:spPr>
        <p:txBody>
          <a:bodyPr wrap="square">
            <a:spAutoFit/>
          </a:bodyPr>
          <a:lstStyle/>
          <a:p>
            <a:pPr algn="ctr"/>
            <a:r>
              <a:rPr lang="ar-SA" sz="24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المادة المظلمة </a:t>
            </a:r>
            <a:endParaRPr lang="ar-SA" sz="2400" b="1" u="sng"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ctr"/>
            <a:endParaRPr lang="ar-SA" sz="2400" b="1" u="sng"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r>
              <a:rPr lang="ar-SA"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المادة </a:t>
            </a:r>
            <a:r>
              <a:rPr lang="ar-SA" b="1" dirty="0">
                <a:solidFill>
                  <a:schemeClr val="bg1"/>
                </a:solidFill>
                <a:effectLst>
                  <a:outerShdw blurRad="38100" dist="38100" dir="2700000" algn="tl">
                    <a:srgbClr val="000000">
                      <a:alpha val="43137"/>
                    </a:srgbClr>
                  </a:outerShdw>
                </a:effectLst>
                <a:latin typeface="Calibri" pitchFamily="34" charset="0"/>
                <a:cs typeface="Calibri" pitchFamily="34" charset="0"/>
              </a:rPr>
              <a:t>المظلمة هي مادة يؤمن علماء الفلك بوجودها لتعويض النقص الحاصل في كتلة مجرة ما الناتجة عن كتل الغازات والنجوم فيها عند تطبيق قانون </a:t>
            </a:r>
            <a:r>
              <a:rPr lang="ar-SA" b="1" dirty="0" err="1">
                <a:solidFill>
                  <a:schemeClr val="bg1"/>
                </a:solidFill>
                <a:effectLst>
                  <a:outerShdw blurRad="38100" dist="38100" dir="2700000" algn="tl">
                    <a:srgbClr val="000000">
                      <a:alpha val="43137"/>
                    </a:srgbClr>
                  </a:outerShdw>
                </a:effectLst>
                <a:latin typeface="Calibri" pitchFamily="34" charset="0"/>
                <a:cs typeface="Calibri" pitchFamily="34" charset="0"/>
              </a:rPr>
              <a:t>كبلر</a:t>
            </a:r>
            <a:r>
              <a:rPr lang="ar-SA" b="1" dirty="0">
                <a:solidFill>
                  <a:schemeClr val="bg1"/>
                </a:solidFill>
                <a:effectLst>
                  <a:outerShdw blurRad="38100" dist="38100" dir="2700000" algn="tl">
                    <a:srgbClr val="000000">
                      <a:alpha val="43137"/>
                    </a:srgbClr>
                  </a:outerShdw>
                </a:effectLst>
                <a:latin typeface="Calibri" pitchFamily="34" charset="0"/>
                <a:cs typeface="Calibri" pitchFamily="34" charset="0"/>
              </a:rPr>
              <a:t> الثالث، وكمية المادة المظلمة التي يجب أن تكون موجودة لتعويض هذا النقص كبيرة جداً جداً؛ حيث يمكن القول إنه عند نظرك لمجرة ما فأنت لا ترى إلا 10% من تلك المجرة، والباقي هو مادة مظلمة لا تتفاعل مع الطيف الكهرومغناطيسي بأي شكل من الأشكال، ومن هنا جاءت </a:t>
            </a:r>
            <a:r>
              <a:rPr lang="ar-SA" b="1" dirty="0" err="1">
                <a:solidFill>
                  <a:schemeClr val="bg1"/>
                </a:solidFill>
                <a:effectLst>
                  <a:outerShdw blurRad="38100" dist="38100" dir="2700000" algn="tl">
                    <a:srgbClr val="000000">
                      <a:alpha val="43137"/>
                    </a:srgbClr>
                  </a:outerShdw>
                </a:effectLst>
                <a:latin typeface="Calibri" pitchFamily="34" charset="0"/>
                <a:cs typeface="Calibri" pitchFamily="34" charset="0"/>
              </a:rPr>
              <a:t>التسمية.</a:t>
            </a:r>
            <a:r>
              <a:rPr lang="ar-SA" b="1" dirty="0">
                <a:solidFill>
                  <a:schemeClr val="bg1"/>
                </a:solidFill>
                <a:effectLst>
                  <a:outerShdw blurRad="38100" dist="38100" dir="2700000" algn="tl">
                    <a:srgbClr val="000000">
                      <a:alpha val="43137"/>
                    </a:srgbClr>
                  </a:outerShdw>
                </a:effectLst>
                <a:latin typeface="Calibri" pitchFamily="34" charset="0"/>
                <a:cs typeface="Calibri" pitchFamily="34" charset="0"/>
              </a:rPr>
              <a:t> يوجد العديد من الأدلة على وجودها مثل عدسة الجاذبية، ومنحنى السرعة الزاوية للمجرة، وسنكتفي بالحديث هنا عن الدليل الأقوى، وهو منحنى السرعة الزاوية </a:t>
            </a:r>
            <a:r>
              <a:rPr lang="ar-SA" b="1"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للمجرات!</a:t>
            </a:r>
            <a:r>
              <a:rPr lang="ar-SA" b="1" dirty="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ar-SA"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إنه </a:t>
            </a:r>
            <a:r>
              <a:rPr lang="ar-SA" b="1" dirty="0">
                <a:solidFill>
                  <a:schemeClr val="bg1"/>
                </a:solidFill>
                <a:effectLst>
                  <a:outerShdw blurRad="38100" dist="38100" dir="2700000" algn="tl">
                    <a:srgbClr val="000000">
                      <a:alpha val="43137"/>
                    </a:srgbClr>
                  </a:outerShdw>
                </a:effectLst>
                <a:latin typeface="Calibri" pitchFamily="34" charset="0"/>
                <a:cs typeface="Calibri" pitchFamily="34" charset="0"/>
              </a:rPr>
              <a:t>من معرفتنا بالفيزياء التي تخبرنا أن السرعة قرب مركز الدوران ستكون أكبر منها عند مسافة أبعد عن مركز الدوران فإننا نستطيع القول أن منحنى السرعة الزاوية المرصود للمجرات غريبٌ جداً، إذ إن سرعات الأجسام متساوية تقريباً عند حواف المجرة أو قرب مركزها، الأمر الذي يعني أنه لا بد من وجود قوةٍ دافعة تدفع الأجسام البعيدة عن المركز لتتحرك بسرعةٍ قريبةٍ من سرعة الأجسام القريبة من المركز، وهنا في حالة المجرات فلن توجد قوة سوى قوة الجاذبية، الأمر الذي يعني وجود المزيد من الكتلة، ولكن هذه الكتلة لا نراها، وهي ما يُعرف اليوم بالمادة </a:t>
            </a:r>
            <a:r>
              <a:rPr lang="ar-SA" b="1" dirty="0" err="1">
                <a:solidFill>
                  <a:schemeClr val="bg1"/>
                </a:solidFill>
                <a:effectLst>
                  <a:outerShdw blurRad="38100" dist="38100" dir="2700000" algn="tl">
                    <a:srgbClr val="000000">
                      <a:alpha val="43137"/>
                    </a:srgbClr>
                  </a:outerShdw>
                </a:effectLst>
                <a:latin typeface="Calibri" pitchFamily="34" charset="0"/>
                <a:cs typeface="Calibri" pitchFamily="34" charset="0"/>
              </a:rPr>
              <a:t>المظلمة.</a:t>
            </a:r>
            <a:r>
              <a:rPr lang="ar-SA" b="1" dirty="0">
                <a:solidFill>
                  <a:schemeClr val="bg1"/>
                </a:solidFill>
                <a:effectLst>
                  <a:outerShdw blurRad="38100" dist="38100" dir="2700000" algn="tl">
                    <a:srgbClr val="000000">
                      <a:alpha val="43137"/>
                    </a:srgbClr>
                  </a:outerShdw>
                </a:effectLst>
                <a:latin typeface="Calibri" pitchFamily="34" charset="0"/>
                <a:cs typeface="Calibri" pitchFamily="34" charset="0"/>
              </a:rPr>
              <a:t>[٧] حتى الآن لا أحد يعرف ما هي هذه المادة حقاً، ولكن الأبحاث لا تزال قائمة، وفرصتنا لمعرفة حقيقتها تزداد خاصةً بعد نجاحنا برصد أمواج الجاذبية، الأمر الذي يؤهلنا لدراسة المزيد عن الكون ولكن بطريقة أخرى غير الأمواج </a:t>
            </a:r>
            <a:r>
              <a:rPr lang="ar-SA" b="1" dirty="0" err="1">
                <a:solidFill>
                  <a:schemeClr val="bg1"/>
                </a:solidFill>
                <a:effectLst>
                  <a:outerShdw blurRad="38100" dist="38100" dir="2700000" algn="tl">
                    <a:srgbClr val="000000">
                      <a:alpha val="43137"/>
                    </a:srgbClr>
                  </a:outerShdw>
                </a:effectLst>
                <a:latin typeface="Calibri" pitchFamily="34" charset="0"/>
                <a:cs typeface="Calibri" pitchFamily="34" charset="0"/>
              </a:rPr>
              <a:t>الكهرومغناطيسية</a:t>
            </a:r>
            <a:r>
              <a:rPr lang="ar-SA" b="1"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a:t>
            </a:r>
            <a:endParaRPr lang="ar-SA"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125-3.png"/>
          <p:cNvPicPr>
            <a:picLocks noChangeAspect="1"/>
          </p:cNvPicPr>
          <p:nvPr/>
        </p:nvPicPr>
        <p:blipFill>
          <a:blip r:embed="rId2" cstate="print"/>
          <a:stretch>
            <a:fillRect/>
          </a:stretch>
        </p:blipFill>
        <p:spPr>
          <a:xfrm>
            <a:off x="0" y="0"/>
            <a:ext cx="9144000" cy="69187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72008"/>
            <a:ext cx="6192688" cy="6669360"/>
          </a:xfrm>
          <a:prstGeom prst="rect">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ستطيل 4"/>
          <p:cNvSpPr/>
          <p:nvPr/>
        </p:nvSpPr>
        <p:spPr>
          <a:xfrm>
            <a:off x="1619672" y="548680"/>
            <a:ext cx="5976664" cy="5724644"/>
          </a:xfrm>
          <a:prstGeom prst="rect">
            <a:avLst/>
          </a:prstGeom>
        </p:spPr>
        <p:txBody>
          <a:bodyPr wrap="square">
            <a:spAutoFit/>
          </a:bodyPr>
          <a:lstStyle/>
          <a:p>
            <a:pPr algn="ctr"/>
            <a:r>
              <a:rPr lang="ar-SA" sz="2400" b="1" u="sng" dirty="0">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الإنسان والفضاء </a:t>
            </a:r>
            <a:endParaRPr lang="ar-SA" sz="2400" b="1" u="sng" dirty="0" smtClean="0">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endParaRPr>
          </a:p>
          <a:p>
            <a:pPr algn="ctr"/>
            <a:r>
              <a:rPr lang="ar-SA" b="1" dirty="0" smtClean="0">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اهتمّ </a:t>
            </a:r>
            <a:r>
              <a:rPr lang="ar-SA" b="1" dirty="0">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الإنسان منذ القدم بالفضاء وعلومه؛ حيث تطوّرت هذه العلوم مع الزمن بشكل متدرّج إلى أن وصلت إلى ما وصلت إليه اليوم؛ فاليوم وبعد هذه الدراسات المعمّقة للفضاء الخارجي، وبعد أن تطوّرت التقنيات بشكل كبير ولافت استطاع العلماء أن يؤكدوا، ويضيفوا، وينفوا بعض الحقائق والمعلومات التي كانت سائدةً فيما مضى، ممّا أدّى إلى توضيح المجهول، وإزالة اللبس والغموض فيما يتعلّق بهذا الخلق </a:t>
            </a:r>
            <a:r>
              <a:rPr lang="ar-SA" b="1" dirty="0" err="1">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المعجز </a:t>
            </a:r>
            <a:r>
              <a:rPr lang="ar-SA" b="1" dirty="0">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-تبارك </a:t>
            </a:r>
            <a:r>
              <a:rPr lang="ar-SA" b="1" dirty="0" err="1">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صانعه-.</a:t>
            </a:r>
            <a:r>
              <a:rPr lang="ar-SA" b="1" dirty="0">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 خلال القرن المنصرم، أخد اهتمام الإنسان بالعلوم الفضائيّة ينحو منحىً جديداً، وذلك من خلال إطلاق العديد من الصواريخ على مراحل زمنية متباعدة إلى حدٍّ ما من قبل جهات رسمية في الدول العظمى تعنى بالفلك والفضاء الخارجي، وقد انقسمت الرحلات الفضائية إلى رحلات فضائية مأهولة، وأخرى غير مأهولة، غير أنّ الأولى لم تستطع أن تصل إلى </a:t>
            </a:r>
            <a:r>
              <a:rPr lang="ar-SA" b="1" dirty="0" err="1">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مديّات</a:t>
            </a:r>
            <a:r>
              <a:rPr lang="ar-SA" b="1" dirty="0">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 بعيدة كما الثانية؛ فالرحلات الفضائية غير المأهولة استطاعت أن تصل إلى مختلف كواكب المجموعة الشمسية، على عكس المأهولة التي بقيت محصورةً في نطاقات </a:t>
            </a:r>
            <a:r>
              <a:rPr lang="ar-SA" b="1" dirty="0" err="1">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محددة.</a:t>
            </a:r>
            <a:r>
              <a:rPr lang="ar-SA" b="1" dirty="0">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 يُعتبر عالم الفضاء عالماً خطراً؛ فهو ليس كعالم الأرض، لذا فلطالما شكّل الفضاء تحدٍّ خطر لكافة الدارسين، والباحثين، والراغبين في سبر أغواره، ومن أبرز المخاطر التي تُواجه الإنسان إذا ما صار في الفضاء الخارجي أنّ أعضاءه، ووظائفه الحيوية ستتهدّد بسبب انعدام الجاذبية، كما أنّ الفضاء يعجّ بالإشعاعات التي تؤثّر سلباً على صحة الإنسان، إلى جانب العديد من المخاطر الأخرى</a:t>
            </a:r>
            <a:r>
              <a:rPr lang="ar-SA" b="1" dirty="0" smtClean="0">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rPr>
              <a:t>.</a:t>
            </a:r>
            <a:endParaRPr lang="ar-SA" b="1" dirty="0">
              <a:solidFill>
                <a:schemeClr val="bg2">
                  <a:lumMod val="25000"/>
                </a:schemeClr>
              </a:solidFill>
              <a:effectLst>
                <a:glow rad="101600">
                  <a:schemeClr val="accent6">
                    <a:lumMod val="60000"/>
                    <a:lumOff val="40000"/>
                    <a:alpha val="60000"/>
                  </a:schemeClr>
                </a:glow>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ستطيلة مستديرة الزوايا 1"/>
          <p:cNvSpPr/>
          <p:nvPr/>
        </p:nvSpPr>
        <p:spPr>
          <a:xfrm>
            <a:off x="323528" y="864096"/>
            <a:ext cx="8424936" cy="4725144"/>
          </a:xfrm>
          <a:prstGeom prst="wedgeRoundRectCallout">
            <a:avLst>
              <a:gd name="adj1" fmla="val -37372"/>
              <a:gd name="adj2" fmla="val 72022"/>
              <a:gd name="adj3" fmla="val 16667"/>
            </a:avLst>
          </a:prstGeom>
          <a:solidFill>
            <a:schemeClr val="accent5">
              <a:lumMod val="50000"/>
              <a:alpha val="25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effectLst>
                <a:glow rad="228600">
                  <a:schemeClr val="accent1">
                    <a:satMod val="175000"/>
                    <a:alpha val="40000"/>
                  </a:schemeClr>
                </a:glow>
              </a:effectLst>
            </a:endParaRPr>
          </a:p>
        </p:txBody>
      </p:sp>
      <p:sp>
        <p:nvSpPr>
          <p:cNvPr id="6" name="مستطيل 5"/>
          <p:cNvSpPr/>
          <p:nvPr/>
        </p:nvSpPr>
        <p:spPr>
          <a:xfrm>
            <a:off x="395536" y="328002"/>
            <a:ext cx="7992888" cy="5262979"/>
          </a:xfrm>
          <a:prstGeom prst="rect">
            <a:avLst/>
          </a:prstGeom>
        </p:spPr>
        <p:txBody>
          <a:bodyPr wrap="square">
            <a:spAutoFit/>
          </a:bodyPr>
          <a:lstStyle/>
          <a:p>
            <a:pPr algn="ctr"/>
            <a:r>
              <a:rPr lang="ar-SA" sz="2800" b="1" u="sng"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rPr>
              <a:t>نشأة النجوم وتطوّرها </a:t>
            </a:r>
            <a:endParaRPr lang="ar-SA" sz="2800" b="1" u="sng" dirty="0" smtClean="0">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endParaRPr>
          </a:p>
          <a:p>
            <a:pPr algn="ctr"/>
            <a:endParaRPr lang="ar-SA" sz="2800" b="1" u="sng" dirty="0" smtClean="0">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endParaRPr>
          </a:p>
          <a:p>
            <a:pPr algn="ctr"/>
            <a:r>
              <a:rPr lang="ar-SA" sz="2000" b="1" dirty="0" smtClean="0">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rPr>
              <a:t>مثل </a:t>
            </a:r>
            <a:r>
              <a:rPr lang="ar-SA" sz="2000" b="1"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rPr>
              <a:t>أي شيءٍ آخر فإن للنجوم دورة حياة، وحالياً يوجد جيلين من النجوم، وشمسنا من الجيل الثاني، وستتطور مثل أسلافها من النجوم المشابهة لها، ولكن يوجد نجوم تتطور بشكلٍ آخر؛ وذلك بسبب كتلتها الأكبر بكثير من كتلة شمسنا أو أي نجم مشابه </a:t>
            </a:r>
            <a:r>
              <a:rPr lang="ar-SA" sz="2000" b="1" dirty="0" smtClean="0">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rPr>
              <a:t>لها </a:t>
            </a:r>
            <a:r>
              <a:rPr lang="ar-SA" sz="2000" b="1"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rPr>
              <a:t>دورة حياة النجوم الثقيلة جميع النجوم التي كتلتها 10 أضعاف كتلة الشمس أو أكثر ستعيش هذه القصة؛ حيث إنها ستبدأ بنفس البداية، ولكنها ستحرق نفسها في 100 مليون سنة أو أقل، وذلك لأن الاندماجات فيها ستكون أكثر بكثير من النجم الذي يشبه الشمس، وستتمدد لتصبح فوق عملاقٍ </a:t>
            </a:r>
            <a:r>
              <a:rPr lang="ar-SA" sz="2000" b="1" dirty="0" err="1">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rPr>
              <a:t>أحمر </a:t>
            </a:r>
            <a:r>
              <a:rPr lang="ar-SA" sz="2000" b="1"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rPr>
              <a:t>، وستموت هذه النجوم بطريقة مختلفة؛ حيث إنها ستبدأ بالانكماش الأمر الذي سيزيد درجة حرارتها مما سيسرع الاندماجات ويزيد عددها وقوتها، وسيندمج </a:t>
            </a:r>
            <a:r>
              <a:rPr lang="ar-SA" sz="2000" b="1" dirty="0" err="1">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rPr>
              <a:t>الهيليوم</a:t>
            </a:r>
            <a:r>
              <a:rPr lang="ar-SA" sz="2000" b="1"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rPr>
              <a:t> ليشكل الكربون، ثم ليشكل الأكسجين، وستستمر السلسلة حتى تتوقف عند عنصر الحديد الأمر الذي سيزيد الانكماش، وفي اللحظة التي لا يقوى على مقاومة قوة الجذب للداخل بسبب امتلاء باطنه بعنصر الحديد الذي لا ينتج الطاقة عن اندماجه، سيؤدي ذلك لانهيار النجم على نفسه في أقل من ثانية، مما سيؤدي لحدوث الانفجار المُسمّى بالمستعر الأعظم، مُخلفاً وراءه نجماً نيوترونياً، أو ثقباً أسود</a:t>
            </a:r>
            <a:r>
              <a:rPr lang="ar-SA" sz="2000" b="1" dirty="0" smtClean="0">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rPr>
              <a:t/>
            </a:r>
            <a:br>
              <a:rPr lang="ar-SA" sz="2000" b="1" dirty="0" smtClean="0">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rPr>
            </a:br>
            <a:endParaRPr lang="ar-SA" sz="2000" b="1"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239.jpg"/>
          <p:cNvPicPr>
            <a:picLocks noChangeAspect="1"/>
          </p:cNvPicPr>
          <p:nvPr/>
        </p:nvPicPr>
        <p:blipFill>
          <a:blip r:embed="rId2" cstate="print"/>
          <a:stretch>
            <a:fillRect/>
          </a:stretch>
        </p:blipFill>
        <p:spPr>
          <a:xfrm>
            <a:off x="0" y="44624"/>
            <a:ext cx="9144000" cy="6813376"/>
          </a:xfrm>
          <a:prstGeom prst="rect">
            <a:avLst/>
          </a:prstGeom>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1635</Words>
  <Application>Microsoft Office PowerPoint</Application>
  <PresentationFormat>عرض على الشاشة (3:4)‏</PresentationFormat>
  <Paragraphs>44</Paragraphs>
  <Slides>23</Slides>
  <Notes>0</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bas</dc:creator>
  <cp:lastModifiedBy>bas</cp:lastModifiedBy>
  <cp:revision>6</cp:revision>
  <dcterms:created xsi:type="dcterms:W3CDTF">2019-10-12T18:16:50Z</dcterms:created>
  <dcterms:modified xsi:type="dcterms:W3CDTF">2019-10-15T18:58:23Z</dcterms:modified>
</cp:coreProperties>
</file>